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Lst>
  <p:notesMasterIdLst>
    <p:notesMasterId r:id="rId67"/>
  </p:notesMasterIdLst>
  <p:sldSz cx="9144000" cy="5143500"/>
  <p:notesSz cx="5143500" cy="9144000"/>
  <p:embeddedFontLst>
    <p:embeddedFont>
      <p:font typeface="Bricolage Grotesque Bold"/>
      <p:regular r:id="rId201314"/>
    </p:embeddedFont>
    <p:embeddedFont>
      <p:font typeface="Bricolage Grotesque"/>
      <p:regular r:id="rId201315"/>
    </p:embeddedFont>
    <p:embeddedFont>
      <p:font typeface="Bricolage Grotesque SemiBold"/>
      <p:regular r:id="rId201316"/>
    </p:embeddedFont>
    <p:embeddedFont>
      <p:font typeface="Inter SemiBold"/>
      <p:regular r:id="rId201317"/>
    </p:embeddedFont>
    <p:embeddedFont>
      <p:font typeface="Inter Bold"/>
      <p:regular r:id="rId201318"/>
    </p:embeddedFont>
    <p:embeddedFont>
      <p:font typeface="Inter"/>
      <p:regular r:id="rId201319"/>
    </p:embeddedFont>
    <p:embeddedFont>
      <p:font typeface="Inter Black"/>
      <p:regular r:id="rId201320"/>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notesMaster" Target="notesMasters/notesMaster1.xml"/><Relationship Id="rId68" Type="http://schemas.openxmlformats.org/officeDocument/2006/relationships/presProps" Target="presProps.xml"/><Relationship Id="rId69" Type="http://schemas.openxmlformats.org/officeDocument/2006/relationships/viewProps" Target="viewProps.xml"/><Relationship Id="rId70" Type="http://schemas.openxmlformats.org/officeDocument/2006/relationships/theme" Target="theme/theme1.xml"/><Relationship Id="rId71"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1002-1.jpe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image" Target="../media/image-1-2.jpeg"/><Relationship Id="rId3" Type="http://schemas.openxmlformats.org/officeDocument/2006/relationships/image" Target="../media/image-1-3.jpe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slideLayout" Target="../slideLayouts/slideLayout2.xml"/><Relationship Id="rId8"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eg"/><Relationship Id="rId2" Type="http://schemas.openxmlformats.org/officeDocument/2006/relationships/slideLayout" Target="../slideLayouts/slideLayout2.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eg"/><Relationship Id="rId2" Type="http://schemas.openxmlformats.org/officeDocument/2006/relationships/image" Target="../media/image-11-2.jpeg"/><Relationship Id="rId3" Type="http://schemas.openxmlformats.org/officeDocument/2006/relationships/slideLayout" Target="../slideLayouts/slideLayout2.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eg"/><Relationship Id="rId2" Type="http://schemas.openxmlformats.org/officeDocument/2006/relationships/image" Target="../media/image-12-2.jpeg"/><Relationship Id="rId3" Type="http://schemas.openxmlformats.org/officeDocument/2006/relationships/image" Target="../media/image-12-3.jpeg"/><Relationship Id="rId4" Type="http://schemas.openxmlformats.org/officeDocument/2006/relationships/slideLayout" Target="../slideLayouts/slideLayout2.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eg"/><Relationship Id="rId2" Type="http://schemas.openxmlformats.org/officeDocument/2006/relationships/image" Target="../media/image-13-2.jpeg"/><Relationship Id="rId3" Type="http://schemas.openxmlformats.org/officeDocument/2006/relationships/image" Target="../media/image-13-3.jpeg"/><Relationship Id="rId4" Type="http://schemas.openxmlformats.org/officeDocument/2006/relationships/slideLayout" Target="../slideLayouts/slideLayout2.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eg"/><Relationship Id="rId2" Type="http://schemas.openxmlformats.org/officeDocument/2006/relationships/image" Target="../media/image-14-2.jpeg"/><Relationship Id="rId3" Type="http://schemas.openxmlformats.org/officeDocument/2006/relationships/image" Target="../media/image-14-3.jpeg"/><Relationship Id="rId4" Type="http://schemas.openxmlformats.org/officeDocument/2006/relationships/slideLayout" Target="../slideLayouts/slideLayout2.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eg"/><Relationship Id="rId2" Type="http://schemas.openxmlformats.org/officeDocument/2006/relationships/image" Target="../media/image-15-2.jpeg"/><Relationship Id="rId3" Type="http://schemas.openxmlformats.org/officeDocument/2006/relationships/image" Target="../media/image-15-3.jpeg"/><Relationship Id="rId4" Type="http://schemas.openxmlformats.org/officeDocument/2006/relationships/slideLayout" Target="../slideLayouts/slideLayout2.xml"/><Relationship Id="rId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eg"/><Relationship Id="rId2" Type="http://schemas.openxmlformats.org/officeDocument/2006/relationships/image" Target="../media/image-16-2.jpeg"/><Relationship Id="rId3" Type="http://schemas.openxmlformats.org/officeDocument/2006/relationships/image" Target="../media/image-16-3.jpeg"/><Relationship Id="rId4" Type="http://schemas.openxmlformats.org/officeDocument/2006/relationships/slideLayout" Target="../slideLayouts/slideLayout2.xml"/><Relationship Id="rId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eg"/><Relationship Id="rId2" Type="http://schemas.openxmlformats.org/officeDocument/2006/relationships/image" Target="../media/image-17-2.jpeg"/><Relationship Id="rId3" Type="http://schemas.openxmlformats.org/officeDocument/2006/relationships/image" Target="../media/image-17-3.jpeg"/><Relationship Id="rId4" Type="http://schemas.openxmlformats.org/officeDocument/2006/relationships/slideLayout" Target="../slideLayouts/slideLayout2.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eg"/><Relationship Id="rId2" Type="http://schemas.openxmlformats.org/officeDocument/2006/relationships/image" Target="../media/image-18-2.jpeg"/><Relationship Id="rId3" Type="http://schemas.openxmlformats.org/officeDocument/2006/relationships/slideLayout" Target="../slideLayouts/slideLayout2.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eg"/><Relationship Id="rId2" Type="http://schemas.openxmlformats.org/officeDocument/2006/relationships/image" Target="../media/image-19-2.jpeg"/><Relationship Id="rId3" Type="http://schemas.openxmlformats.org/officeDocument/2006/relationships/slideLayout" Target="../slideLayouts/slideLayout2.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eg"/><Relationship Id="rId2" Type="http://schemas.openxmlformats.org/officeDocument/2006/relationships/image" Target="../media/image-20-2.jpeg"/><Relationship Id="rId3" Type="http://schemas.openxmlformats.org/officeDocument/2006/relationships/slideLayout" Target="../slideLayouts/slideLayout2.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eg"/><Relationship Id="rId2" Type="http://schemas.openxmlformats.org/officeDocument/2006/relationships/image" Target="../media/image-21-2.jpeg"/><Relationship Id="rId3" Type="http://schemas.openxmlformats.org/officeDocument/2006/relationships/image" Target="../media/image-21-3.jpeg"/><Relationship Id="rId4" Type="http://schemas.openxmlformats.org/officeDocument/2006/relationships/slideLayout" Target="../slideLayouts/slideLayout2.xml"/><Relationship Id="rId5"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eg"/><Relationship Id="rId2" Type="http://schemas.openxmlformats.org/officeDocument/2006/relationships/image" Target="../media/image-22-2.jpeg"/><Relationship Id="rId3" Type="http://schemas.openxmlformats.org/officeDocument/2006/relationships/slideLayout" Target="../slideLayouts/slideLayout2.xml"/><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jpeg"/><Relationship Id="rId2" Type="http://schemas.openxmlformats.org/officeDocument/2006/relationships/image" Target="../media/image-24-2.jpeg"/><Relationship Id="rId3" Type="http://schemas.openxmlformats.org/officeDocument/2006/relationships/image" Target="../media/image-24-3.jpeg"/><Relationship Id="rId4" Type="http://schemas.openxmlformats.org/officeDocument/2006/relationships/slideLayout" Target="../slideLayouts/slideLayout2.xml"/><Relationship Id="rId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jpeg"/><Relationship Id="rId2" Type="http://schemas.openxmlformats.org/officeDocument/2006/relationships/image" Target="../media/image-25-2.jpeg"/><Relationship Id="rId3" Type="http://schemas.openxmlformats.org/officeDocument/2006/relationships/slideLayout" Target="../slideLayouts/slideLayout2.xml"/><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jpeg"/><Relationship Id="rId2" Type="http://schemas.openxmlformats.org/officeDocument/2006/relationships/image" Target="../media/image-26-2.jpeg"/><Relationship Id="rId3" Type="http://schemas.openxmlformats.org/officeDocument/2006/relationships/image" Target="../media/image-26-3.jpeg"/><Relationship Id="rId4" Type="http://schemas.openxmlformats.org/officeDocument/2006/relationships/slideLayout" Target="../slideLayouts/slideLayout2.xml"/><Relationship Id="rId5"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image" Target="../media/image-27-2.svg"/><Relationship Id="rId3" Type="http://schemas.openxmlformats.org/officeDocument/2006/relationships/image" Target="../media/image-27-1.png"/><Relationship Id="rId4" Type="http://schemas.openxmlformats.org/officeDocument/2006/relationships/image" Target="../media/image-27-2.svg"/><Relationship Id="rId5" Type="http://schemas.openxmlformats.org/officeDocument/2006/relationships/image" Target="../media/image-27-1.png"/><Relationship Id="rId6" Type="http://schemas.openxmlformats.org/officeDocument/2006/relationships/image" Target="../media/image-27-2.svg"/><Relationship Id="rId7" Type="http://schemas.openxmlformats.org/officeDocument/2006/relationships/image" Target="../media/image-27-7.jpeg"/><Relationship Id="rId8" Type="http://schemas.openxmlformats.org/officeDocument/2006/relationships/image" Target="../media/image-27-8.jpeg"/><Relationship Id="rId9" Type="http://schemas.openxmlformats.org/officeDocument/2006/relationships/slideLayout" Target="../slideLayouts/slideLayout2.xml"/><Relationship Id="rId10"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jpeg"/><Relationship Id="rId2" Type="http://schemas.openxmlformats.org/officeDocument/2006/relationships/image" Target="../media/image-28-2.jpeg"/><Relationship Id="rId3" Type="http://schemas.openxmlformats.org/officeDocument/2006/relationships/image" Target="../media/image-28-3.jpeg"/><Relationship Id="rId4" Type="http://schemas.openxmlformats.org/officeDocument/2006/relationships/slideLayout" Target="../slideLayouts/slideLayout2.xml"/><Relationship Id="rId5"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jpeg"/><Relationship Id="rId2" Type="http://schemas.openxmlformats.org/officeDocument/2006/relationships/image" Target="../media/image-29-2.jpeg"/><Relationship Id="rId3" Type="http://schemas.openxmlformats.org/officeDocument/2006/relationships/slideLayout" Target="../slideLayouts/slideLayout2.xml"/><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jpeg"/><Relationship Id="rId2" Type="http://schemas.openxmlformats.org/officeDocument/2006/relationships/image" Target="../media/image-30-2.jpeg"/><Relationship Id="rId3" Type="http://schemas.openxmlformats.org/officeDocument/2006/relationships/image" Target="../media/image-30-3.jpeg"/><Relationship Id="rId4" Type="http://schemas.openxmlformats.org/officeDocument/2006/relationships/image" Target="../media/image-30-4.jpeg"/><Relationship Id="rId5" Type="http://schemas.openxmlformats.org/officeDocument/2006/relationships/slideLayout" Target="../slideLayouts/slideLayout2.xml"/><Relationship Id="rId6"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jpeg"/><Relationship Id="rId2" Type="http://schemas.openxmlformats.org/officeDocument/2006/relationships/image" Target="../media/image-31-2.jpeg"/><Relationship Id="rId3" Type="http://schemas.openxmlformats.org/officeDocument/2006/relationships/image" Target="../media/image-31-3.jpeg"/><Relationship Id="rId4" Type="http://schemas.openxmlformats.org/officeDocument/2006/relationships/image" Target="../media/image-31-4.jpeg"/><Relationship Id="rId5" Type="http://schemas.openxmlformats.org/officeDocument/2006/relationships/slideLayout" Target="../slideLayouts/slideLayout2.xml"/><Relationship Id="rId6"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jpeg"/><Relationship Id="rId2" Type="http://schemas.openxmlformats.org/officeDocument/2006/relationships/image" Target="../media/image-33-2.jpeg"/><Relationship Id="rId3" Type="http://schemas.openxmlformats.org/officeDocument/2006/relationships/slideLayout" Target="../slideLayouts/slideLayout2.xml"/><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jpeg"/><Relationship Id="rId2" Type="http://schemas.openxmlformats.org/officeDocument/2006/relationships/image" Target="../media/image-34-2.jpeg"/><Relationship Id="rId3" Type="http://schemas.openxmlformats.org/officeDocument/2006/relationships/slideLayout" Target="../slideLayouts/slideLayout2.xml"/><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jpeg"/><Relationship Id="rId2" Type="http://schemas.openxmlformats.org/officeDocument/2006/relationships/image" Target="../media/image-35-2.jpeg"/><Relationship Id="rId3" Type="http://schemas.openxmlformats.org/officeDocument/2006/relationships/slideLayout" Target="../slideLayouts/slideLayout2.xml"/><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jpeg"/><Relationship Id="rId2" Type="http://schemas.openxmlformats.org/officeDocument/2006/relationships/image" Target="../media/image-36-2.jpeg"/><Relationship Id="rId3" Type="http://schemas.openxmlformats.org/officeDocument/2006/relationships/slideLayout" Target="../slideLayouts/slideLayout2.xml"/><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image" Target="../media/image-38-1.jpeg"/><Relationship Id="rId2" Type="http://schemas.openxmlformats.org/officeDocument/2006/relationships/image" Target="../media/image-38-2.jpeg"/><Relationship Id="rId3" Type="http://schemas.openxmlformats.org/officeDocument/2006/relationships/slideLayout" Target="../slideLayouts/slideLayout2.xml"/><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image" Target="../media/image-39-1.jpeg"/><Relationship Id="rId2" Type="http://schemas.openxmlformats.org/officeDocument/2006/relationships/image" Target="../media/image-39-2.jpeg"/><Relationship Id="rId3" Type="http://schemas.openxmlformats.org/officeDocument/2006/relationships/image" Target="../media/image-39-3.jpeg"/><Relationship Id="rId4" Type="http://schemas.openxmlformats.org/officeDocument/2006/relationships/slideLayout" Target="../slideLayouts/slideLayout2.xml"/><Relationship Id="rId5"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slideLayout" Target="../slideLayouts/slideLayout2.xml"/><Relationship Id="rId10"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image" Target="../media/image-40-1.jpeg"/><Relationship Id="rId2" Type="http://schemas.openxmlformats.org/officeDocument/2006/relationships/image" Target="../media/image-40-2.jpeg"/><Relationship Id="rId3" Type="http://schemas.openxmlformats.org/officeDocument/2006/relationships/image" Target="../media/image-40-3.jpeg"/><Relationship Id="rId4" Type="http://schemas.openxmlformats.org/officeDocument/2006/relationships/image" Target="../media/image-40-4.jpeg"/><Relationship Id="rId5" Type="http://schemas.openxmlformats.org/officeDocument/2006/relationships/slideLayout" Target="../slideLayouts/slideLayout2.xml"/><Relationship Id="rId6"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image" Target="../media/image-41-1.jpeg"/><Relationship Id="rId2" Type="http://schemas.openxmlformats.org/officeDocument/2006/relationships/image" Target="../media/image-41-2.png"/><Relationship Id="rId3" Type="http://schemas.openxmlformats.org/officeDocument/2006/relationships/image" Target="../media/image-41-3.jpeg"/><Relationship Id="rId4" Type="http://schemas.openxmlformats.org/officeDocument/2006/relationships/image" Target="../media/image-41-4.jpeg"/><Relationship Id="rId5" Type="http://schemas.openxmlformats.org/officeDocument/2006/relationships/image" Target="../media/image-41-5.jpeg"/><Relationship Id="rId6" Type="http://schemas.openxmlformats.org/officeDocument/2006/relationships/slideLayout" Target="../slideLayouts/slideLayout2.xml"/><Relationship Id="rId7"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image" Target="../media/image-42-1.jpeg"/><Relationship Id="rId2" Type="http://schemas.openxmlformats.org/officeDocument/2006/relationships/slideLayout" Target="../slideLayouts/slideLayout2.xml"/><Relationship Id="rId3"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image" Target="../media/image-43-1.jpeg"/><Relationship Id="rId2" Type="http://schemas.openxmlformats.org/officeDocument/2006/relationships/image" Target="../media/image-43-2.jpeg"/><Relationship Id="rId3" Type="http://schemas.openxmlformats.org/officeDocument/2006/relationships/image" Target="../media/image-43-3.jpeg"/><Relationship Id="rId4" Type="http://schemas.openxmlformats.org/officeDocument/2006/relationships/image" Target="../media/image-43-4.jpeg"/><Relationship Id="rId5" Type="http://schemas.openxmlformats.org/officeDocument/2006/relationships/slideLayout" Target="../slideLayouts/slideLayout2.xml"/><Relationship Id="rId6"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image" Target="../media/image-44-1.jpeg"/><Relationship Id="rId2" Type="http://schemas.openxmlformats.org/officeDocument/2006/relationships/image" Target="../media/image-44-2.jpeg"/><Relationship Id="rId3" Type="http://schemas.openxmlformats.org/officeDocument/2006/relationships/image" Target="../media/image-44-3.jpeg"/><Relationship Id="rId4" Type="http://schemas.openxmlformats.org/officeDocument/2006/relationships/slideLayout" Target="../slideLayouts/slideLayout2.xml"/><Relationship Id="rId5"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image" Target="../media/image-45-1.jpeg"/><Relationship Id="rId2" Type="http://schemas.openxmlformats.org/officeDocument/2006/relationships/image" Target="../media/image-45-2.jpeg"/><Relationship Id="rId3" Type="http://schemas.openxmlformats.org/officeDocument/2006/relationships/image" Target="../media/image-45-3.jpeg"/><Relationship Id="rId4" Type="http://schemas.openxmlformats.org/officeDocument/2006/relationships/slideLayout" Target="../slideLayouts/slideLayout2.xml"/><Relationship Id="rId5"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image" Target="../media/image-46-1.jpeg"/><Relationship Id="rId2" Type="http://schemas.openxmlformats.org/officeDocument/2006/relationships/slideLayout" Target="../slideLayouts/slideLayout2.xml"/><Relationship Id="rId3"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image" Target="../media/image-47-1.jpeg"/><Relationship Id="rId2" Type="http://schemas.openxmlformats.org/officeDocument/2006/relationships/image" Target="../media/image-47-2.jpeg"/><Relationship Id="rId3" Type="http://schemas.openxmlformats.org/officeDocument/2006/relationships/slideLayout" Target="../slideLayouts/slideLayout2.xml"/><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image" Target="../media/image-48-1.jpeg"/><Relationship Id="rId2" Type="http://schemas.openxmlformats.org/officeDocument/2006/relationships/image" Target="../media/image-48-2.jpeg"/><Relationship Id="rId3" Type="http://schemas.openxmlformats.org/officeDocument/2006/relationships/slideLayout" Target="../slideLayouts/slideLayout2.xml"/><Relationship Id="rId4"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image" Target="../media/image-49-1.jpeg"/><Relationship Id="rId2" Type="http://schemas.openxmlformats.org/officeDocument/2006/relationships/image" Target="../media/image-49-2.jpeg"/><Relationship Id="rId3" Type="http://schemas.openxmlformats.org/officeDocument/2006/relationships/image" Target="../media/image-49-3.jpeg"/><Relationship Id="rId4" Type="http://schemas.openxmlformats.org/officeDocument/2006/relationships/slideLayout" Target="../slideLayouts/slideLayout2.xml"/><Relationship Id="rId5"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image" Target="../media/image-50-1.jpeg"/><Relationship Id="rId2" Type="http://schemas.openxmlformats.org/officeDocument/2006/relationships/image" Target="../media/image-50-2.jpeg"/><Relationship Id="rId3" Type="http://schemas.openxmlformats.org/officeDocument/2006/relationships/slideLayout" Target="../slideLayouts/slideLayout2.xml"/><Relationship Id="rId4"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image" Target="../media/image-51-1.jpeg"/><Relationship Id="rId2" Type="http://schemas.openxmlformats.org/officeDocument/2006/relationships/image" Target="../media/image-51-2.jpeg"/><Relationship Id="rId3" Type="http://schemas.openxmlformats.org/officeDocument/2006/relationships/slideLayout" Target="../slideLayouts/slideLayout2.xml"/><Relationship Id="rId4"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image" Target="../media/image-52-1.jpeg"/><Relationship Id="rId2" Type="http://schemas.openxmlformats.org/officeDocument/2006/relationships/image" Target="../media/image-52-2.jpeg"/><Relationship Id="rId3" Type="http://schemas.openxmlformats.org/officeDocument/2006/relationships/image" Target="../media/image-52-3.jpeg"/><Relationship Id="rId4" Type="http://schemas.openxmlformats.org/officeDocument/2006/relationships/slideLayout" Target="../slideLayouts/slideLayout2.xml"/><Relationship Id="rId5"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image" Target="../media/image-53-1.jpeg"/><Relationship Id="rId2" Type="http://schemas.openxmlformats.org/officeDocument/2006/relationships/image" Target="../media/image-53-2.jpeg"/><Relationship Id="rId3" Type="http://schemas.openxmlformats.org/officeDocument/2006/relationships/image" Target="../media/image-53-3.jpeg"/><Relationship Id="rId4" Type="http://schemas.openxmlformats.org/officeDocument/2006/relationships/image" Target="../media/image-53-4.jpeg"/><Relationship Id="rId5" Type="http://schemas.openxmlformats.org/officeDocument/2006/relationships/slideLayout" Target="../slideLayouts/slideLayout2.xml"/><Relationship Id="rId6"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image" Target="../media/image-54-1.jpeg"/><Relationship Id="rId2" Type="http://schemas.openxmlformats.org/officeDocument/2006/relationships/image" Target="../media/image-54-2.jpeg"/><Relationship Id="rId3" Type="http://schemas.openxmlformats.org/officeDocument/2006/relationships/slideLayout" Target="../slideLayouts/slideLayout2.xml"/><Relationship Id="rId4"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image" Target="../media/image-56-1.jpeg"/><Relationship Id="rId2" Type="http://schemas.openxmlformats.org/officeDocument/2006/relationships/image" Target="../media/image-56-2.jpeg"/><Relationship Id="rId3" Type="http://schemas.openxmlformats.org/officeDocument/2006/relationships/image" Target="../media/image-56-3.jpeg"/><Relationship Id="rId4" Type="http://schemas.openxmlformats.org/officeDocument/2006/relationships/slideLayout" Target="../slideLayouts/slideLayout2.xml"/><Relationship Id="rId5"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image" Target="../media/image-57-1.jpeg"/><Relationship Id="rId2" Type="http://schemas.openxmlformats.org/officeDocument/2006/relationships/image" Target="../media/image-57-2.jpeg"/><Relationship Id="rId3" Type="http://schemas.openxmlformats.org/officeDocument/2006/relationships/image" Target="../media/image-57-3.jpeg"/><Relationship Id="rId4" Type="http://schemas.openxmlformats.org/officeDocument/2006/relationships/image" Target="../media/image-57-4.jpeg"/><Relationship Id="rId5" Type="http://schemas.openxmlformats.org/officeDocument/2006/relationships/slideLayout" Target="../slideLayouts/slideLayout2.xml"/><Relationship Id="rId6"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image" Target="../media/image-58-1.jpeg"/><Relationship Id="rId2" Type="http://schemas.openxmlformats.org/officeDocument/2006/relationships/slideLayout" Target="../slideLayouts/slideLayout2.xml"/><Relationship Id="rId3"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image" Target="../media/image-59-1.jpeg"/><Relationship Id="rId2" Type="http://schemas.openxmlformats.org/officeDocument/2006/relationships/image" Target="../media/image-59-2.jpeg"/><Relationship Id="rId3" Type="http://schemas.openxmlformats.org/officeDocument/2006/relationships/slideLayout" Target="../slideLayouts/slideLayout2.xml"/><Relationship Id="rId4"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image" Target="../media/image-6-2.jpeg"/><Relationship Id="rId3" Type="http://schemas.openxmlformats.org/officeDocument/2006/relationships/slideLayout" Target="../slideLayouts/slideLayout2.xml"/><Relationship Id="rId4"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image" Target="../media/image-60-1.jpeg"/><Relationship Id="rId2" Type="http://schemas.openxmlformats.org/officeDocument/2006/relationships/image" Target="../media/image-60-2.jpeg"/><Relationship Id="rId3" Type="http://schemas.openxmlformats.org/officeDocument/2006/relationships/image" Target="../media/image-60-3.jpeg"/><Relationship Id="rId4" Type="http://schemas.openxmlformats.org/officeDocument/2006/relationships/slideLayout" Target="../slideLayouts/slideLayout2.xml"/><Relationship Id="rId5"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image" Target="../media/image-61-1.jpeg"/><Relationship Id="rId2" Type="http://schemas.openxmlformats.org/officeDocument/2006/relationships/image" Target="../media/image-61-2.jpeg"/><Relationship Id="rId3" Type="http://schemas.openxmlformats.org/officeDocument/2006/relationships/slideLayout" Target="../slideLayouts/slideLayout2.xml"/><Relationship Id="rId4"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image" Target="../media/image-62-1.jpeg"/><Relationship Id="rId2" Type="http://schemas.openxmlformats.org/officeDocument/2006/relationships/image" Target="../media/image-62-2.jpeg"/><Relationship Id="rId3" Type="http://schemas.openxmlformats.org/officeDocument/2006/relationships/image" Target="../media/image-62-3.jpeg"/><Relationship Id="rId4" Type="http://schemas.openxmlformats.org/officeDocument/2006/relationships/image" Target="../media/image-62-4.jpeg"/><Relationship Id="rId5" Type="http://schemas.openxmlformats.org/officeDocument/2006/relationships/slideLayout" Target="../slideLayouts/slideLayout2.xml"/><Relationship Id="rId6"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image" Target="../media/image-63-1.jpeg"/><Relationship Id="rId2" Type="http://schemas.openxmlformats.org/officeDocument/2006/relationships/slideLayout" Target="../slideLayouts/slideLayout2.xml"/><Relationship Id="rId3"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image" Target="../media/image-64-1.png"/><Relationship Id="rId2" Type="http://schemas.openxmlformats.org/officeDocument/2006/relationships/slideLayout" Target="../slideLayouts/slideLayout2.xml"/><Relationship Id="rId3"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image" Target="../media/image-65-1.jpeg"/><Relationship Id="rId2" Type="http://schemas.openxmlformats.org/officeDocument/2006/relationships/image" Target="../media/image-65-2.jpeg"/><Relationship Id="rId3" Type="http://schemas.openxmlformats.org/officeDocument/2006/relationships/image" Target="../media/image-65-3.png"/><Relationship Id="rId4" Type="http://schemas.openxmlformats.org/officeDocument/2006/relationships/image" Target="../media/image-65-4.png"/><Relationship Id="rId5" Type="http://schemas.openxmlformats.org/officeDocument/2006/relationships/image" Target="../media/image-65-5.png"/><Relationship Id="rId6" Type="http://schemas.openxmlformats.org/officeDocument/2006/relationships/slideLayout" Target="../slideLayouts/slideLayout2.xml"/><Relationship Id="rId7" Type="http://schemas.openxmlformats.org/officeDocument/2006/relationships/notesSlide" Target="../notesSlides/notesSlide65.xml"/></Relationships>
</file>

<file path=ppt/slides/_rels/slide7.xml.rels><?xml version="1.0" encoding="UTF-8" standalone="yes"?>
<Relationships xmlns="http://schemas.openxmlformats.org/package/2006/relationships"><Relationship Id="rId1" Type="http://schemas.openxmlformats.org/officeDocument/2006/relationships/image" Target="../media/image-7-1.jpeg"/><Relationship Id="rId2" Type="http://schemas.openxmlformats.org/officeDocument/2006/relationships/image" Target="../media/image-7-2.jpeg"/><Relationship Id="rId3" Type="http://schemas.openxmlformats.org/officeDocument/2006/relationships/slideLayout" Target="../slideLayouts/slideLayout2.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image" Target="../media/image-8-2.jpeg"/><Relationship Id="rId3" Type="http://schemas.openxmlformats.org/officeDocument/2006/relationships/image" Target="../media/image-8-3.png"/><Relationship Id="rId4" Type="http://schemas.openxmlformats.org/officeDocument/2006/relationships/slideLayout" Target="../slideLayouts/slideLayout2.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eg"/><Relationship Id="rId2" Type="http://schemas.openxmlformats.org/officeDocument/2006/relationships/image" Target="../media/image-9-2.jpeg"/><Relationship Id="rId3" Type="http://schemas.openxmlformats.org/officeDocument/2006/relationships/slideLayout" Target="../slideLayouts/slideLayout2.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    </p:cNvPr>
          <p:cNvPicPr>
            <a:picLocks noChangeAspect="1"/>
          </p:cNvPicPr>
          <p:nvPr/>
        </p:nvPicPr>
        <p:blipFill>
          <a:blip r:embed="rId1"/>
          <a:stretch>
            <a:fillRect/>
          </a:stretch>
        </p:blipFill>
        <p:spPr>
          <a:xfrm>
            <a:off x="5543550" y="0"/>
            <a:ext cx="3600450" cy="5143500"/>
          </a:xfrm>
          <a:custGeom>
            <a:avLst/>
            <a:gdLst/>
            <a:ahLst/>
            <a:cxnLst/>
            <a:rect l="0" t="0" r="100000" b="100000"/>
            <a:pathLst>
              <a:path w="100000" h="100000">
                <a:moveTo>
                  <a:pt x="9570" y="0"/>
                </a:moveTo>
                <a:lnTo>
                  <a:pt x="100000" y="0"/>
                </a:lnTo>
                <a:lnTo>
                  <a:pt x="100000" y="100000"/>
                </a:lnTo>
                <a:lnTo>
                  <a:pt x="30760" y="100000"/>
                </a:lnTo>
                <a:lnTo>
                  <a:pt x="26370" y="95510"/>
                </a:lnTo>
                <a:lnTo>
                  <a:pt x="26370" y="95310"/>
                </a:lnTo>
                <a:lnTo>
                  <a:pt x="25490" y="94530"/>
                </a:lnTo>
                <a:lnTo>
                  <a:pt x="25490" y="94340"/>
                </a:lnTo>
                <a:lnTo>
                  <a:pt x="22660" y="91210"/>
                </a:lnTo>
                <a:lnTo>
                  <a:pt x="18360" y="85550"/>
                </a:lnTo>
                <a:lnTo>
                  <a:pt x="15140" y="80660"/>
                </a:lnTo>
                <a:lnTo>
                  <a:pt x="11910" y="75000"/>
                </a:lnTo>
                <a:lnTo>
                  <a:pt x="9280" y="69530"/>
                </a:lnTo>
                <a:lnTo>
                  <a:pt x="6840" y="63380"/>
                </a:lnTo>
                <a:lnTo>
                  <a:pt x="4790" y="56740"/>
                </a:lnTo>
                <a:lnTo>
                  <a:pt x="3320" y="50200"/>
                </a:lnTo>
                <a:lnTo>
                  <a:pt x="2440" y="44140"/>
                </a:lnTo>
                <a:lnTo>
                  <a:pt x="2050" y="39060"/>
                </a:lnTo>
                <a:lnTo>
                  <a:pt x="2050" y="30860"/>
                </a:lnTo>
                <a:lnTo>
                  <a:pt x="2540" y="25000"/>
                </a:lnTo>
                <a:lnTo>
                  <a:pt x="3320" y="19820"/>
                </a:lnTo>
                <a:lnTo>
                  <a:pt x="4880" y="12890"/>
                </a:lnTo>
                <a:lnTo>
                  <a:pt x="6930" y="6350"/>
                </a:lnTo>
                <a:close/>
              </a:path>
            </a:pathLst>
          </a:custGeom>
        </p:spPr>
      </p:pic>
      <p:pic>
        <p:nvPicPr>
          <p:cNvPr id="3" name="Image 1" descr="preencoded.png">    </p:cNvPr>
          <p:cNvPicPr>
            <a:picLocks noChangeAspect="1"/>
          </p:cNvPicPr>
          <p:nvPr/>
        </p:nvPicPr>
        <p:blipFill>
          <a:blip r:embed="rId2"/>
          <a:stretch>
            <a:fillRect/>
          </a:stretch>
        </p:blipFill>
        <p:spPr>
          <a:xfrm>
            <a:off x="6438007" y="528638"/>
            <a:ext cx="2643932" cy="4086151"/>
          </a:xfrm>
          <a:prstGeom prst="rect">
            <a:avLst/>
          </a:prstGeom>
        </p:spPr>
      </p:pic>
      <p:pic>
        <p:nvPicPr>
          <p:cNvPr id="4" name="Image 2" descr="preencoded.png">    </p:cNvPr>
          <p:cNvPicPr>
            <a:picLocks noChangeAspect="1"/>
          </p:cNvPicPr>
          <p:nvPr/>
        </p:nvPicPr>
        <p:blipFill>
          <a:blip r:embed="rId3"/>
          <a:stretch>
            <a:fillRect/>
          </a:stretch>
        </p:blipFill>
        <p:spPr>
          <a:xfrm>
            <a:off x="2159719" y="522089"/>
            <a:ext cx="1395487" cy="1395487"/>
          </a:xfrm>
          <a:prstGeom prst="rect">
            <a:avLst/>
          </a:prstGeom>
        </p:spPr>
      </p:pic>
      <p:sp>
        <p:nvSpPr>
          <p:cNvPr id="5" name="Text 0"/>
          <p:cNvSpPr/>
          <p:nvPr/>
        </p:nvSpPr>
        <p:spPr>
          <a:xfrm>
            <a:off x="496119" y="2103611"/>
            <a:ext cx="4722763" cy="775097"/>
          </a:xfrm>
          <a:prstGeom prst="rect">
            <a:avLst/>
          </a:prstGeom>
          <a:noFill/>
          <a:ln/>
        </p:spPr>
        <p:txBody>
          <a:bodyPr wrap="square" lIns="0" tIns="0" rIns="0" bIns="0" rtlCol="0" anchor="t">
            <a:normAutofit/>
          </a:bodyPr>
          <a:lstStyle/>
          <a:p>
            <a:pPr algn="l" indent="0" marL="0">
              <a:lnSpc>
                <a:spcPct val="104000"/>
              </a:lnSpc>
              <a:buNone/>
            </a:pPr>
            <a:r>
              <a:rPr lang="en-US" sz="2400" dirty="0">
                <a:solidFill>
                  <a:srgbClr val="2C2926"/>
                </a:solidFill>
                <a:latin typeface="Bricolage Grotesque SemiBold" pitchFamily="34" charset="0"/>
                <a:ea typeface="Bricolage Grotesque SemiBold" pitchFamily="34" charset="-122"/>
                <a:cs typeface="Bricolage Grotesque SemiBold" pitchFamily="34" charset="-120"/>
              </a:rPr>
              <a:t>Catalog </a:t>
            </a:r>
            <a:pPr algn="l" indent="0" marL="0">
              <a:lnSpc>
                <a:spcPct val="104000"/>
              </a:lnSpc>
              <a:buNone/>
            </a:pPr>
            <a:r>
              <a:rPr lang="en-US" sz="2400" dirty="0">
                <a:solidFill>
                  <a:srgbClr val="D4A017"/>
                </a:solidFill>
                <a:latin typeface="Bricolage Grotesque SemiBold" pitchFamily="34" charset="0"/>
                <a:ea typeface="Bricolage Grotesque SemiBold" pitchFamily="34" charset="-122"/>
                <a:cs typeface="Bricolage Grotesque SemiBold" pitchFamily="34" charset="-120"/>
              </a:rPr>
              <a:t>Gold Plated</a:t>
            </a:r>
            <a:pPr algn="l" indent="0" marL="0">
              <a:lnSpc>
                <a:spcPct val="104000"/>
              </a:lnSpc>
              <a:buNone/>
            </a:pPr>
            <a:r>
              <a:rPr lang="en-US" sz="2400" dirty="0">
                <a:solidFill>
                  <a:srgbClr val="2C2926"/>
                </a:solidFill>
                <a:latin typeface="Bricolage Grotesque SemiBold" pitchFamily="34" charset="0"/>
                <a:ea typeface="Bricolage Grotesque SemiBold" pitchFamily="34" charset="-122"/>
                <a:cs typeface="Bricolage Grotesque SemiBold" pitchFamily="34" charset="-120"/>
              </a:rPr>
              <a:t> and Silver Gold</a:t>
            </a:r>
            <a:endParaRPr lang="en-US" sz="2400" dirty="0"/>
          </a:p>
        </p:txBody>
      </p:sp>
      <p:sp>
        <p:nvSpPr>
          <p:cNvPr id="6" name="Text 1"/>
          <p:cNvSpPr/>
          <p:nvPr/>
        </p:nvSpPr>
        <p:spPr>
          <a:xfrm>
            <a:off x="496119" y="3064743"/>
            <a:ext cx="4722763"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Discover our exclusive collection of 18K gold-plated and gold-silver jewelry — where Italian craftsmanship meets lasting brilliance. Each piece is laboratory-certified and backed by a lifetime guarantee.</a:t>
            </a:r>
            <a:endParaRPr lang="en-US" sz="950" dirty="0"/>
          </a:p>
        </p:txBody>
      </p:sp>
      <p:pic>
        <p:nvPicPr>
          <p:cNvPr id="7" name="Image 3" descr="preencoded.png">    </p:cNvPr>
          <p:cNvPicPr>
            <a:picLocks noChangeAspect="1"/>
          </p:cNvPicPr>
          <p:nvPr/>
        </p:nvPicPr>
        <p:blipFill>
          <a:blip r:embed="rId4"/>
          <a:stretch>
            <a:fillRect/>
          </a:stretch>
        </p:blipFill>
        <p:spPr>
          <a:xfrm>
            <a:off x="496119" y="3799656"/>
            <a:ext cx="860375" cy="341114"/>
          </a:xfrm>
          <a:prstGeom prst="rect">
            <a:avLst/>
          </a:prstGeom>
        </p:spPr>
      </p:pic>
      <p:pic>
        <p:nvPicPr>
          <p:cNvPr id="8" name="Image 4" descr="preencoded.png">    </p:cNvPr>
          <p:cNvPicPr>
            <a:picLocks noChangeAspect="1"/>
          </p:cNvPicPr>
          <p:nvPr/>
        </p:nvPicPr>
        <p:blipFill>
          <a:blip r:embed="rId5"/>
          <a:stretch>
            <a:fillRect/>
          </a:stretch>
        </p:blipFill>
        <p:spPr>
          <a:xfrm>
            <a:off x="1418481" y="3799656"/>
            <a:ext cx="930920" cy="341114"/>
          </a:xfrm>
          <a:prstGeom prst="rect">
            <a:avLst/>
          </a:prstGeom>
        </p:spPr>
      </p:pic>
      <p:pic>
        <p:nvPicPr>
          <p:cNvPr id="9" name="Image 5" descr="preencoded.png">    </p:cNvPr>
          <p:cNvPicPr>
            <a:picLocks noChangeAspect="1"/>
          </p:cNvPicPr>
          <p:nvPr/>
        </p:nvPicPr>
        <p:blipFill>
          <a:blip r:embed="rId6"/>
          <a:stretch>
            <a:fillRect/>
          </a:stretch>
        </p:blipFill>
        <p:spPr>
          <a:xfrm>
            <a:off x="496119" y="4280297"/>
            <a:ext cx="1972494" cy="34111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96119" y="1173882"/>
            <a:ext cx="3106415" cy="2656136"/>
          </a:xfrm>
          <a:prstGeom prst="rect">
            <a:avLst/>
          </a:prstGeom>
        </p:spPr>
      </p:pic>
      <p:sp>
        <p:nvSpPr>
          <p:cNvPr id="3" name="Text 0"/>
          <p:cNvSpPr/>
          <p:nvPr/>
        </p:nvSpPr>
        <p:spPr>
          <a:xfrm>
            <a:off x="4728046" y="1158329"/>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Carter — Pricing</a:t>
            </a:r>
            <a:endParaRPr lang="en-US" sz="1200" dirty="0"/>
          </a:p>
        </p:txBody>
      </p:sp>
      <p:sp>
        <p:nvSpPr>
          <p:cNvPr id="4" name="Shape 1"/>
          <p:cNvSpPr/>
          <p:nvPr/>
        </p:nvSpPr>
        <p:spPr>
          <a:xfrm>
            <a:off x="4728046" y="1491704"/>
            <a:ext cx="3924598" cy="1451074"/>
          </a:xfrm>
          <a:prstGeom prst="roundRect">
            <a:avLst>
              <a:gd name="adj" fmla="val 3590"/>
            </a:avLst>
          </a:prstGeom>
          <a:noFill/>
          <a:ln w="4763">
            <a:solidFill>
              <a:srgbClr val="000000">
                <a:alpha val="8000"/>
              </a:srgbClr>
            </a:solidFill>
            <a:prstDash val="solid"/>
          </a:ln>
        </p:spPr>
      </p:sp>
      <p:sp>
        <p:nvSpPr>
          <p:cNvPr id="5" name="Shape 2"/>
          <p:cNvSpPr/>
          <p:nvPr/>
        </p:nvSpPr>
        <p:spPr>
          <a:xfrm>
            <a:off x="4728046" y="1855663"/>
            <a:ext cx="3924598" cy="7753"/>
          </a:xfrm>
          <a:prstGeom prst="rect">
            <a:avLst/>
          </a:prstGeom>
          <a:solidFill>
            <a:srgbClr val="000000">
              <a:alpha val="8000"/>
            </a:srgbClr>
          </a:solidFill>
          <a:ln/>
        </p:spPr>
      </p:sp>
      <p:sp>
        <p:nvSpPr>
          <p:cNvPr id="6" name="Shape 3"/>
          <p:cNvSpPr/>
          <p:nvPr/>
        </p:nvSpPr>
        <p:spPr>
          <a:xfrm>
            <a:off x="4728046" y="2217241"/>
            <a:ext cx="3924598" cy="7753"/>
          </a:xfrm>
          <a:prstGeom prst="rect">
            <a:avLst/>
          </a:prstGeom>
          <a:solidFill>
            <a:srgbClr val="000000">
              <a:alpha val="8000"/>
            </a:srgbClr>
          </a:solidFill>
          <a:ln/>
        </p:spPr>
      </p:sp>
      <p:sp>
        <p:nvSpPr>
          <p:cNvPr id="7" name="Shape 4"/>
          <p:cNvSpPr/>
          <p:nvPr/>
        </p:nvSpPr>
        <p:spPr>
          <a:xfrm>
            <a:off x="4728046" y="2578819"/>
            <a:ext cx="3924598" cy="7753"/>
          </a:xfrm>
          <a:prstGeom prst="rect">
            <a:avLst/>
          </a:prstGeom>
          <a:solidFill>
            <a:srgbClr val="000000">
              <a:alpha val="8000"/>
            </a:srgbClr>
          </a:solidFill>
          <a:ln/>
        </p:spPr>
      </p:sp>
      <p:sp>
        <p:nvSpPr>
          <p:cNvPr id="8" name="Text 5"/>
          <p:cNvSpPr/>
          <p:nvPr/>
        </p:nvSpPr>
        <p:spPr>
          <a:xfrm>
            <a:off x="4857304" y="1575643"/>
            <a:ext cx="1513954" cy="198462"/>
          </a:xfrm>
          <a:prstGeom prst="rect">
            <a:avLst/>
          </a:prstGeom>
          <a:noFill/>
          <a:ln/>
        </p:spPr>
        <p:txBody>
          <a:bodyPr wrap="none" lIns="0" tIns="0" rIns="0" bIns="0" rtlCol="0" anchor="t"/>
          <a:lstStyle/>
          <a:p>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Size</a:t>
            </a:r>
            <a:endParaRPr lang="en-US" sz="950" dirty="0"/>
          </a:p>
        </p:txBody>
      </p:sp>
      <p:sp>
        <p:nvSpPr>
          <p:cNvPr id="9" name="Text 6"/>
          <p:cNvSpPr/>
          <p:nvPr/>
        </p:nvSpPr>
        <p:spPr>
          <a:xfrm>
            <a:off x="6162005" y="1575643"/>
            <a:ext cx="1513954" cy="198462"/>
          </a:xfrm>
          <a:prstGeom prst="rect">
            <a:avLst/>
          </a:prstGeom>
          <a:noFill/>
          <a:ln/>
        </p:spPr>
        <p:txBody>
          <a:bodyPr wrap="none" lIns="0" tIns="0" rIns="0" bIns="0" rtlCol="0" anchor="t"/>
          <a:lstStyle/>
          <a:p>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65 cm</a:t>
            </a:r>
            <a:endParaRPr lang="en-US" sz="950" dirty="0"/>
          </a:p>
        </p:txBody>
      </p:sp>
      <p:sp>
        <p:nvSpPr>
          <p:cNvPr id="10" name="Text 7"/>
          <p:cNvSpPr/>
          <p:nvPr/>
        </p:nvSpPr>
        <p:spPr>
          <a:xfrm>
            <a:off x="7466707" y="1575643"/>
            <a:ext cx="1513954" cy="198462"/>
          </a:xfrm>
          <a:prstGeom prst="rect">
            <a:avLst/>
          </a:prstGeom>
          <a:noFill/>
          <a:ln/>
        </p:spPr>
        <p:txBody>
          <a:bodyPr wrap="none" lIns="0" tIns="0" rIns="0" bIns="0" rtlCol="0" anchor="t"/>
          <a:lstStyle/>
          <a:p>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45 cm</a:t>
            </a:r>
            <a:endParaRPr lang="en-US" sz="950" dirty="0"/>
          </a:p>
        </p:txBody>
      </p:sp>
      <p:sp>
        <p:nvSpPr>
          <p:cNvPr id="11" name="Text 8"/>
          <p:cNvSpPr/>
          <p:nvPr/>
        </p:nvSpPr>
        <p:spPr>
          <a:xfrm>
            <a:off x="4857304" y="1937221"/>
            <a:ext cx="1513954" cy="198462"/>
          </a:xfrm>
          <a:prstGeom prst="rect">
            <a:avLst/>
          </a:prstGeom>
          <a:noFill/>
          <a:ln/>
        </p:spPr>
        <p:txBody>
          <a:bodyPr wrap="none" lIns="0" tIns="0" rIns="0" bIns="0" rtlCol="0" anchor="t"/>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2 mm</a:t>
            </a:r>
            <a:endParaRPr lang="en-US" sz="950" dirty="0"/>
          </a:p>
        </p:txBody>
      </p:sp>
      <p:sp>
        <p:nvSpPr>
          <p:cNvPr id="12" name="Text 9"/>
          <p:cNvSpPr/>
          <p:nvPr/>
        </p:nvSpPr>
        <p:spPr>
          <a:xfrm>
            <a:off x="6162005" y="1937221"/>
            <a:ext cx="1513954" cy="198462"/>
          </a:xfrm>
          <a:prstGeom prst="rect">
            <a:avLst/>
          </a:prstGeom>
          <a:noFill/>
          <a:ln/>
        </p:spPr>
        <p:txBody>
          <a:bodyPr wrap="none" lIns="0" tIns="0" rIns="0" bIns="0" rtlCol="0" anchor="t"/>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$150,000</a:t>
            </a:r>
            <a:endParaRPr lang="en-US" sz="950" dirty="0"/>
          </a:p>
        </p:txBody>
      </p:sp>
      <p:sp>
        <p:nvSpPr>
          <p:cNvPr id="13" name="Text 10"/>
          <p:cNvSpPr/>
          <p:nvPr/>
        </p:nvSpPr>
        <p:spPr>
          <a:xfrm>
            <a:off x="7466707" y="1937221"/>
            <a:ext cx="1513954" cy="198462"/>
          </a:xfrm>
          <a:prstGeom prst="rect">
            <a:avLst/>
          </a:prstGeom>
          <a:noFill/>
          <a:ln/>
        </p:spPr>
        <p:txBody>
          <a:bodyPr wrap="none" lIns="0" tIns="0" rIns="0" bIns="0" rtlCol="0" anchor="t"/>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$150,000</a:t>
            </a:r>
            <a:endParaRPr lang="en-US" sz="950" dirty="0"/>
          </a:p>
        </p:txBody>
      </p:sp>
      <p:sp>
        <p:nvSpPr>
          <p:cNvPr id="14" name="Text 11"/>
          <p:cNvSpPr/>
          <p:nvPr/>
        </p:nvSpPr>
        <p:spPr>
          <a:xfrm>
            <a:off x="4857304" y="2298799"/>
            <a:ext cx="1513954" cy="198462"/>
          </a:xfrm>
          <a:prstGeom prst="rect">
            <a:avLst/>
          </a:prstGeom>
          <a:noFill/>
          <a:ln/>
        </p:spPr>
        <p:txBody>
          <a:bodyPr wrap="none" lIns="0" tIns="0" rIns="0" bIns="0" rtlCol="0" anchor="t"/>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4 mm</a:t>
            </a:r>
            <a:endParaRPr lang="en-US" sz="950" dirty="0"/>
          </a:p>
        </p:txBody>
      </p:sp>
      <p:sp>
        <p:nvSpPr>
          <p:cNvPr id="15" name="Text 12"/>
          <p:cNvSpPr/>
          <p:nvPr/>
        </p:nvSpPr>
        <p:spPr>
          <a:xfrm>
            <a:off x="6162005" y="2298799"/>
            <a:ext cx="1513954" cy="198462"/>
          </a:xfrm>
          <a:prstGeom prst="rect">
            <a:avLst/>
          </a:prstGeom>
          <a:noFill/>
          <a:ln/>
        </p:spPr>
        <p:txBody>
          <a:bodyPr wrap="none" lIns="0" tIns="0" rIns="0" bIns="0" rtlCol="0" anchor="t"/>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$200,000</a:t>
            </a:r>
            <a:endParaRPr lang="en-US" sz="950" dirty="0"/>
          </a:p>
        </p:txBody>
      </p:sp>
      <p:sp>
        <p:nvSpPr>
          <p:cNvPr id="16" name="Text 13"/>
          <p:cNvSpPr/>
          <p:nvPr/>
        </p:nvSpPr>
        <p:spPr>
          <a:xfrm>
            <a:off x="7466707" y="2298799"/>
            <a:ext cx="1513954" cy="198462"/>
          </a:xfrm>
          <a:prstGeom prst="rect">
            <a:avLst/>
          </a:prstGeom>
          <a:noFill/>
          <a:ln/>
        </p:spPr>
        <p:txBody>
          <a:bodyPr wrap="none" lIns="0" tIns="0" rIns="0" bIns="0" rtlCol="0" anchor="t"/>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t>
            </a:r>
            <a:endParaRPr lang="en-US" sz="950" dirty="0"/>
          </a:p>
        </p:txBody>
      </p:sp>
      <p:sp>
        <p:nvSpPr>
          <p:cNvPr id="17" name="Text 14"/>
          <p:cNvSpPr/>
          <p:nvPr/>
        </p:nvSpPr>
        <p:spPr>
          <a:xfrm>
            <a:off x="4857304" y="2660377"/>
            <a:ext cx="1513954" cy="198462"/>
          </a:xfrm>
          <a:prstGeom prst="rect">
            <a:avLst/>
          </a:prstGeom>
          <a:noFill/>
          <a:ln/>
        </p:spPr>
        <p:txBody>
          <a:bodyPr wrap="none" lIns="0" tIns="0" rIns="0" bIns="0" rtlCol="0" anchor="t"/>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6 mm</a:t>
            </a:r>
            <a:endParaRPr lang="en-US" sz="950" dirty="0"/>
          </a:p>
        </p:txBody>
      </p:sp>
      <p:sp>
        <p:nvSpPr>
          <p:cNvPr id="18" name="Text 15"/>
          <p:cNvSpPr/>
          <p:nvPr/>
        </p:nvSpPr>
        <p:spPr>
          <a:xfrm>
            <a:off x="6162005" y="2660377"/>
            <a:ext cx="1513954" cy="198462"/>
          </a:xfrm>
          <a:prstGeom prst="rect">
            <a:avLst/>
          </a:prstGeom>
          <a:noFill/>
          <a:ln/>
        </p:spPr>
        <p:txBody>
          <a:bodyPr wrap="none" lIns="0" tIns="0" rIns="0" bIns="0" rtlCol="0" anchor="t"/>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$290,000</a:t>
            </a:r>
            <a:endParaRPr lang="en-US" sz="950" dirty="0"/>
          </a:p>
        </p:txBody>
      </p:sp>
      <p:sp>
        <p:nvSpPr>
          <p:cNvPr id="19" name="Text 16"/>
          <p:cNvSpPr/>
          <p:nvPr/>
        </p:nvSpPr>
        <p:spPr>
          <a:xfrm>
            <a:off x="7466707" y="2660377"/>
            <a:ext cx="1513954" cy="198462"/>
          </a:xfrm>
          <a:prstGeom prst="rect">
            <a:avLst/>
          </a:prstGeom>
          <a:noFill/>
          <a:ln/>
        </p:spPr>
        <p:txBody>
          <a:bodyPr wrap="none" lIns="0" tIns="0" rIns="0" bIns="0" rtlCol="0" anchor="t"/>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96119" y="366489"/>
            <a:ext cx="8151763" cy="251966"/>
          </a:xfrm>
          <a:prstGeom prst="rect">
            <a:avLst/>
          </a:prstGeom>
          <a:noFill/>
          <a:ln/>
        </p:spPr>
        <p:txBody>
          <a:bodyPr wrap="none" lIns="0" tIns="0" rIns="0" bIns="0" rtlCol="0" anchor="t"/>
          <a:lstStyle/>
          <a:p>
            <a:pPr algn="l" indent="0" marL="0">
              <a:lnSpc>
                <a:spcPct val="104000"/>
              </a:lnSpc>
              <a:buNone/>
            </a:pPr>
            <a:r>
              <a:rPr lang="en-US" sz="1550" dirty="0">
                <a:solidFill>
                  <a:srgbClr val="2C2926"/>
                </a:solidFill>
                <a:latin typeface="Bricolage Grotesque SemiBold" pitchFamily="34" charset="0"/>
                <a:ea typeface="Bricolage Grotesque SemiBold" pitchFamily="34" charset="-122"/>
                <a:cs typeface="Bricolage Grotesque SemiBold" pitchFamily="34" charset="-120"/>
              </a:rPr>
              <a:t>Chinesca </a:t>
            </a:r>
            <a:pPr algn="l" indent="0" marL="0">
              <a:lnSpc>
                <a:spcPct val="104000"/>
              </a:lnSpc>
              <a:buNone/>
            </a:pPr>
            <a:r>
              <a:rPr lang="en-US" sz="1550" dirty="0">
                <a:solidFill>
                  <a:srgbClr val="D4A017"/>
                </a:solidFill>
                <a:latin typeface="Bricolage Grotesque SemiBold" pitchFamily="34" charset="0"/>
                <a:ea typeface="Bricolage Grotesque SemiBold" pitchFamily="34" charset="-122"/>
                <a:cs typeface="Bricolage Grotesque SemiBold" pitchFamily="34" charset="-120"/>
              </a:rPr>
              <a:t>Chain</a:t>
            </a:r>
            <a:endParaRPr lang="en-US" sz="1550" dirty="0"/>
          </a:p>
        </p:txBody>
      </p:sp>
      <p:sp>
        <p:nvSpPr>
          <p:cNvPr id="3" name="Text 1"/>
          <p:cNvSpPr/>
          <p:nvPr/>
        </p:nvSpPr>
        <p:spPr>
          <a:xfrm>
            <a:off x="496119" y="782166"/>
            <a:ext cx="8151763" cy="438224"/>
          </a:xfrm>
          <a:prstGeom prst="rect">
            <a:avLst/>
          </a:prstGeom>
          <a:noFill/>
          <a:ln/>
        </p:spPr>
        <p:txBody>
          <a:bodyPr wrap="square" lIns="0" tIns="0" rIns="0" bIns="0" rtlCol="0" anchor="t">
            <a:normAutofit/>
          </a:bodyPr>
          <a:lstStyle/>
          <a:p>
            <a:pPr algn="l" indent="0" marL="0">
              <a:lnSpc>
                <a:spcPct val="121000"/>
              </a:lnSpc>
              <a:buNone/>
            </a:pPr>
            <a:r>
              <a:rPr lang="en-US" sz="750" dirty="0">
                <a:solidFill>
                  <a:srgbClr val="2C2926"/>
                </a:solidFill>
                <a:latin typeface="Inter" pitchFamily="34" charset="0"/>
                <a:ea typeface="Inter" pitchFamily="34" charset="-122"/>
                <a:cs typeface="Inter" pitchFamily="34" charset="-120"/>
              </a:rPr>
              <a:t>Inspired by traditional Far Eastern weaving techniques, the Chinesca chain features a complex interlocking pattern that gives it remarkable flexibility and a rich, textured appearance. When worn, it drapes beautifully against the skin and catches light with every movement — a true conversation piece for those who value artistry in their accessories.</a:t>
            </a:r>
            <a:endParaRPr lang="en-US" sz="750" dirty="0"/>
          </a:p>
        </p:txBody>
      </p:sp>
      <p:pic>
        <p:nvPicPr>
          <p:cNvPr id="4" name="Image 0" descr="preencoded.png">    </p:cNvPr>
          <p:cNvPicPr>
            <a:picLocks noChangeAspect="1"/>
          </p:cNvPicPr>
          <p:nvPr/>
        </p:nvPicPr>
        <p:blipFill>
          <a:blip r:embed="rId1"/>
          <a:stretch>
            <a:fillRect/>
          </a:stretch>
        </p:blipFill>
        <p:spPr>
          <a:xfrm>
            <a:off x="496119" y="1404640"/>
            <a:ext cx="2604120" cy="2158008"/>
          </a:xfrm>
          <a:prstGeom prst="rect">
            <a:avLst/>
          </a:prstGeom>
        </p:spPr>
      </p:pic>
      <p:pic>
        <p:nvPicPr>
          <p:cNvPr id="5" name="Image 1" descr="preencoded.png">    </p:cNvPr>
          <p:cNvPicPr>
            <a:picLocks noChangeAspect="1"/>
          </p:cNvPicPr>
          <p:nvPr/>
        </p:nvPicPr>
        <p:blipFill>
          <a:blip r:embed="rId2"/>
          <a:stretch>
            <a:fillRect/>
          </a:stretch>
        </p:blipFill>
        <p:spPr>
          <a:xfrm>
            <a:off x="4699695" y="1404640"/>
            <a:ext cx="2170137" cy="2158008"/>
          </a:xfrm>
          <a:prstGeom prst="rect">
            <a:avLst/>
          </a:prstGeom>
        </p:spPr>
      </p:pic>
      <p:sp>
        <p:nvSpPr>
          <p:cNvPr id="6" name="Text 2"/>
          <p:cNvSpPr/>
          <p:nvPr/>
        </p:nvSpPr>
        <p:spPr>
          <a:xfrm>
            <a:off x="4699695" y="3654772"/>
            <a:ext cx="3952949" cy="157460"/>
          </a:xfrm>
          <a:prstGeom prst="rect">
            <a:avLst/>
          </a:prstGeom>
          <a:noFill/>
          <a:ln/>
        </p:spPr>
        <p:txBody>
          <a:bodyPr wrap="none" lIns="0" tIns="0" rIns="0" bIns="0" rtlCol="0" anchor="t"/>
          <a:lstStyle/>
          <a:p>
            <a:pPr algn="l" indent="0" marL="0">
              <a:lnSpc>
                <a:spcPct val="104000"/>
              </a:lnSpc>
              <a:buNone/>
            </a:pPr>
            <a:r>
              <a:rPr lang="en-US" sz="950" dirty="0">
                <a:solidFill>
                  <a:srgbClr val="2C2926"/>
                </a:solidFill>
                <a:latin typeface="Bricolage Grotesque SemiBold" pitchFamily="34" charset="0"/>
                <a:ea typeface="Bricolage Grotesque SemiBold" pitchFamily="34" charset="-122"/>
                <a:cs typeface="Bricolage Grotesque SemiBold" pitchFamily="34" charset="-120"/>
              </a:rPr>
              <a:t>Chinesca — Pricing</a:t>
            </a:r>
            <a:endParaRPr lang="en-US" sz="950" dirty="0"/>
          </a:p>
        </p:txBody>
      </p:sp>
      <p:sp>
        <p:nvSpPr>
          <p:cNvPr id="7" name="Shape 3"/>
          <p:cNvSpPr/>
          <p:nvPr/>
        </p:nvSpPr>
        <p:spPr>
          <a:xfrm>
            <a:off x="4699695" y="3904357"/>
            <a:ext cx="3952949" cy="780529"/>
          </a:xfrm>
          <a:prstGeom prst="roundRect">
            <a:avLst>
              <a:gd name="adj" fmla="val 5423"/>
            </a:avLst>
          </a:prstGeom>
          <a:noFill/>
          <a:ln w="4763">
            <a:solidFill>
              <a:srgbClr val="000000">
                <a:alpha val="8000"/>
              </a:srgbClr>
            </a:solidFill>
            <a:prstDash val="solid"/>
          </a:ln>
        </p:spPr>
      </p:sp>
      <p:sp>
        <p:nvSpPr>
          <p:cNvPr id="8" name="Shape 4"/>
          <p:cNvSpPr/>
          <p:nvPr/>
        </p:nvSpPr>
        <p:spPr>
          <a:xfrm>
            <a:off x="4699695" y="4165327"/>
            <a:ext cx="3952949" cy="6299"/>
          </a:xfrm>
          <a:prstGeom prst="rect">
            <a:avLst/>
          </a:prstGeom>
          <a:solidFill>
            <a:srgbClr val="000000">
              <a:alpha val="8000"/>
            </a:srgbClr>
          </a:solidFill>
          <a:ln/>
        </p:spPr>
      </p:sp>
      <p:sp>
        <p:nvSpPr>
          <p:cNvPr id="9" name="Shape 5"/>
          <p:cNvSpPr/>
          <p:nvPr/>
        </p:nvSpPr>
        <p:spPr>
          <a:xfrm>
            <a:off x="4699695" y="4423916"/>
            <a:ext cx="3952949" cy="6299"/>
          </a:xfrm>
          <a:prstGeom prst="rect">
            <a:avLst/>
          </a:prstGeom>
          <a:solidFill>
            <a:srgbClr val="000000">
              <a:alpha val="8000"/>
            </a:srgbClr>
          </a:solidFill>
          <a:ln/>
        </p:spPr>
      </p:sp>
      <p:sp>
        <p:nvSpPr>
          <p:cNvPr id="10" name="Text 6"/>
          <p:cNvSpPr/>
          <p:nvPr/>
        </p:nvSpPr>
        <p:spPr>
          <a:xfrm>
            <a:off x="4805288" y="3962995"/>
            <a:ext cx="2227362" cy="146075"/>
          </a:xfrm>
          <a:prstGeom prst="rect">
            <a:avLst/>
          </a:prstGeom>
          <a:noFill/>
          <a:ln/>
        </p:spPr>
        <p:txBody>
          <a:bodyPr wrap="none" lIns="0" tIns="0" rIns="0" bIns="0" rtlCol="0" anchor="t"/>
          <a:lstStyle/>
          <a:p>
            <a:pPr algn="l" indent="0" marL="0">
              <a:lnSpc>
                <a:spcPct val="121000"/>
              </a:lnSpc>
              <a:buNone/>
            </a:pPr>
            <a:r>
              <a:rPr lang="en-US" sz="750" b="1" dirty="0">
                <a:solidFill>
                  <a:srgbClr val="2C2926"/>
                </a:solidFill>
                <a:latin typeface="Inter Bold" pitchFamily="34" charset="0"/>
                <a:ea typeface="Inter Bold" pitchFamily="34" charset="-122"/>
                <a:cs typeface="Inter Bold" pitchFamily="34" charset="-120"/>
              </a:rPr>
              <a:t>Size</a:t>
            </a:r>
            <a:endParaRPr lang="en-US" sz="750" dirty="0"/>
          </a:p>
        </p:txBody>
      </p:sp>
      <p:sp>
        <p:nvSpPr>
          <p:cNvPr id="11" name="Text 7"/>
          <p:cNvSpPr/>
          <p:nvPr/>
        </p:nvSpPr>
        <p:spPr>
          <a:xfrm>
            <a:off x="6776963" y="3962995"/>
            <a:ext cx="2227362" cy="146075"/>
          </a:xfrm>
          <a:prstGeom prst="rect">
            <a:avLst/>
          </a:prstGeom>
          <a:noFill/>
          <a:ln/>
        </p:spPr>
        <p:txBody>
          <a:bodyPr wrap="none" lIns="0" tIns="0" rIns="0" bIns="0" rtlCol="0" anchor="t"/>
          <a:lstStyle/>
          <a:p>
            <a:pPr algn="l" indent="0" marL="0">
              <a:lnSpc>
                <a:spcPct val="121000"/>
              </a:lnSpc>
              <a:buNone/>
            </a:pPr>
            <a:r>
              <a:rPr lang="en-US" sz="750" b="1" dirty="0">
                <a:solidFill>
                  <a:srgbClr val="2C2926"/>
                </a:solidFill>
                <a:latin typeface="Inter Bold" pitchFamily="34" charset="0"/>
                <a:ea typeface="Inter Bold" pitchFamily="34" charset="-122"/>
                <a:cs typeface="Inter Bold" pitchFamily="34" charset="-120"/>
              </a:rPr>
              <a:t>65 cm</a:t>
            </a:r>
            <a:endParaRPr lang="en-US" sz="750" dirty="0"/>
          </a:p>
        </p:txBody>
      </p:sp>
      <p:sp>
        <p:nvSpPr>
          <p:cNvPr id="12" name="Text 8"/>
          <p:cNvSpPr/>
          <p:nvPr/>
        </p:nvSpPr>
        <p:spPr>
          <a:xfrm>
            <a:off x="4805288" y="4221584"/>
            <a:ext cx="2227362" cy="146075"/>
          </a:xfrm>
          <a:prstGeom prst="rect">
            <a:avLst/>
          </a:prstGeom>
          <a:noFill/>
          <a:ln/>
        </p:spPr>
        <p:txBody>
          <a:bodyPr wrap="none" lIns="0" tIns="0" rIns="0" bIns="0" rtlCol="0" anchor="t"/>
          <a:lstStyle/>
          <a:p>
            <a:pPr algn="l" indent="0" marL="0">
              <a:lnSpc>
                <a:spcPct val="121000"/>
              </a:lnSpc>
              <a:buNone/>
            </a:pPr>
            <a:r>
              <a:rPr lang="en-US" sz="750" dirty="0">
                <a:solidFill>
                  <a:srgbClr val="2C2926"/>
                </a:solidFill>
                <a:latin typeface="Inter" pitchFamily="34" charset="0"/>
                <a:ea typeface="Inter" pitchFamily="34" charset="-122"/>
                <a:cs typeface="Inter" pitchFamily="34" charset="-120"/>
              </a:rPr>
              <a:t>4 mm</a:t>
            </a:r>
            <a:endParaRPr lang="en-US" sz="750" dirty="0"/>
          </a:p>
        </p:txBody>
      </p:sp>
      <p:sp>
        <p:nvSpPr>
          <p:cNvPr id="13" name="Text 9"/>
          <p:cNvSpPr/>
          <p:nvPr/>
        </p:nvSpPr>
        <p:spPr>
          <a:xfrm>
            <a:off x="6776963" y="4221584"/>
            <a:ext cx="2227362" cy="146075"/>
          </a:xfrm>
          <a:prstGeom prst="rect">
            <a:avLst/>
          </a:prstGeom>
          <a:noFill/>
          <a:ln/>
        </p:spPr>
        <p:txBody>
          <a:bodyPr wrap="none" lIns="0" tIns="0" rIns="0" bIns="0" rtlCol="0" anchor="t"/>
          <a:lstStyle/>
          <a:p>
            <a:pPr algn="l" indent="0" marL="0">
              <a:lnSpc>
                <a:spcPct val="121000"/>
              </a:lnSpc>
              <a:buNone/>
            </a:pPr>
            <a:r>
              <a:rPr lang="en-US" sz="750" dirty="0">
                <a:solidFill>
                  <a:srgbClr val="2C2926"/>
                </a:solidFill>
                <a:latin typeface="Inter" pitchFamily="34" charset="0"/>
                <a:ea typeface="Inter" pitchFamily="34" charset="-122"/>
                <a:cs typeface="Inter" pitchFamily="34" charset="-120"/>
              </a:rPr>
              <a:t>$200,000</a:t>
            </a:r>
            <a:endParaRPr lang="en-US" sz="750" dirty="0"/>
          </a:p>
        </p:txBody>
      </p:sp>
      <p:sp>
        <p:nvSpPr>
          <p:cNvPr id="14" name="Text 10"/>
          <p:cNvSpPr/>
          <p:nvPr/>
        </p:nvSpPr>
        <p:spPr>
          <a:xfrm>
            <a:off x="4805288" y="4480173"/>
            <a:ext cx="2227362" cy="146075"/>
          </a:xfrm>
          <a:prstGeom prst="rect">
            <a:avLst/>
          </a:prstGeom>
          <a:noFill/>
          <a:ln/>
        </p:spPr>
        <p:txBody>
          <a:bodyPr wrap="none" lIns="0" tIns="0" rIns="0" bIns="0" rtlCol="0" anchor="t"/>
          <a:lstStyle/>
          <a:p>
            <a:pPr algn="l" indent="0" marL="0">
              <a:lnSpc>
                <a:spcPct val="121000"/>
              </a:lnSpc>
              <a:buNone/>
            </a:pPr>
            <a:r>
              <a:rPr lang="en-US" sz="750" dirty="0">
                <a:solidFill>
                  <a:srgbClr val="2C2926"/>
                </a:solidFill>
                <a:latin typeface="Inter" pitchFamily="34" charset="0"/>
                <a:ea typeface="Inter" pitchFamily="34" charset="-122"/>
                <a:cs typeface="Inter" pitchFamily="34" charset="-120"/>
              </a:rPr>
              <a:t>6 mm</a:t>
            </a:r>
            <a:endParaRPr lang="en-US" sz="750" dirty="0"/>
          </a:p>
        </p:txBody>
      </p:sp>
      <p:sp>
        <p:nvSpPr>
          <p:cNvPr id="15" name="Text 11"/>
          <p:cNvSpPr/>
          <p:nvPr/>
        </p:nvSpPr>
        <p:spPr>
          <a:xfrm>
            <a:off x="6776963" y="4480173"/>
            <a:ext cx="2227362" cy="146075"/>
          </a:xfrm>
          <a:prstGeom prst="rect">
            <a:avLst/>
          </a:prstGeom>
          <a:noFill/>
          <a:ln/>
        </p:spPr>
        <p:txBody>
          <a:bodyPr wrap="none" lIns="0" tIns="0" rIns="0" bIns="0" rtlCol="0" anchor="t"/>
          <a:lstStyle/>
          <a:p>
            <a:pPr algn="l" indent="0" marL="0">
              <a:lnSpc>
                <a:spcPct val="121000"/>
              </a:lnSpc>
              <a:buNone/>
            </a:pPr>
            <a:r>
              <a:rPr lang="en-US" sz="750" dirty="0">
                <a:solidFill>
                  <a:srgbClr val="2C2926"/>
                </a:solidFill>
                <a:latin typeface="Inter" pitchFamily="34" charset="0"/>
                <a:ea typeface="Inter" pitchFamily="34" charset="-122"/>
                <a:cs typeface="Inter" pitchFamily="34" charset="-120"/>
              </a:rPr>
              <a:t>$290,000</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496119" y="385539"/>
            <a:ext cx="8151763" cy="203522"/>
          </a:xfrm>
          <a:prstGeom prst="rect">
            <a:avLst/>
          </a:prstGeom>
          <a:noFill/>
          <a:ln/>
        </p:spPr>
        <p:txBody>
          <a:bodyPr wrap="none" lIns="0" tIns="0" rIns="0" bIns="0" rtlCol="0" anchor="t"/>
          <a:lstStyle/>
          <a:p>
            <a:pPr algn="l" indent="0" marL="0">
              <a:lnSpc>
                <a:spcPct val="104000"/>
              </a:lnSpc>
              <a:buNone/>
            </a:pPr>
            <a:r>
              <a:rPr lang="en-US" sz="1250" dirty="0">
                <a:solidFill>
                  <a:srgbClr val="2C2926"/>
                </a:solidFill>
                <a:latin typeface="Bricolage Grotesque SemiBold" pitchFamily="34" charset="0"/>
                <a:ea typeface="Bricolage Grotesque SemiBold" pitchFamily="34" charset="-122"/>
                <a:cs typeface="Bricolage Grotesque SemiBold" pitchFamily="34" charset="-120"/>
              </a:rPr>
              <a:t>Cadena </a:t>
            </a:r>
            <a:pPr algn="l" indent="0" marL="0">
              <a:lnSpc>
                <a:spcPct val="104000"/>
              </a:lnSpc>
              <a:buNone/>
            </a:pPr>
            <a:r>
              <a:rPr lang="en-US" sz="1250" dirty="0">
                <a:solidFill>
                  <a:srgbClr val="D4A017"/>
                </a:solidFill>
                <a:latin typeface="Bricolage Grotesque SemiBold" pitchFamily="34" charset="0"/>
                <a:ea typeface="Bricolage Grotesque SemiBold" pitchFamily="34" charset="-122"/>
                <a:cs typeface="Bricolage Grotesque SemiBold" pitchFamily="34" charset="-120"/>
              </a:rPr>
              <a:t>Lazo</a:t>
            </a:r>
            <a:pPr algn="l" indent="0" marL="0">
              <a:lnSpc>
                <a:spcPct val="104000"/>
              </a:lnSpc>
              <a:buNone/>
            </a:pPr>
            <a:r>
              <a:rPr lang="en-US" sz="1250" dirty="0">
                <a:solidFill>
                  <a:srgbClr val="2C2926"/>
                </a:solidFill>
                <a:latin typeface="Bricolage Grotesque SemiBold" pitchFamily="34" charset="0"/>
                <a:ea typeface="Bricolage Grotesque SemiBold" pitchFamily="34" charset="-122"/>
                <a:cs typeface="Bricolage Grotesque SemiBold" pitchFamily="34" charset="-120"/>
              </a:rPr>
              <a:t> (Rope)</a:t>
            </a:r>
            <a:endParaRPr lang="en-US" sz="1250" dirty="0"/>
          </a:p>
        </p:txBody>
      </p:sp>
      <p:sp>
        <p:nvSpPr>
          <p:cNvPr id="3" name="Text 1"/>
          <p:cNvSpPr/>
          <p:nvPr/>
        </p:nvSpPr>
        <p:spPr>
          <a:xfrm>
            <a:off x="496119" y="695846"/>
            <a:ext cx="8151763" cy="215652"/>
          </a:xfrm>
          <a:prstGeom prst="rect">
            <a:avLst/>
          </a:prstGeom>
          <a:noFill/>
          <a:ln/>
        </p:spPr>
        <p:txBody>
          <a:bodyPr wrap="square" lIns="0" tIns="0" rIns="0" bIns="0" rtlCol="0" anchor="t">
            <a:normAutofit/>
          </a:bodyPr>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The Lazo — or rope chain — is an enduring classic. Its tightly braided strands twist together to create a helical pattern that gleams brilliantly under any light. Robust yet graceful, the Lazo is a versatile anchor piece for any jewelry collection, worn solo for a clean look or layered for maximum impact.</a:t>
            </a:r>
            <a:endParaRPr lang="en-US" sz="600" dirty="0"/>
          </a:p>
        </p:txBody>
      </p:sp>
      <p:pic>
        <p:nvPicPr>
          <p:cNvPr id="4" name="Image 0" descr="preencoded.png">    </p:cNvPr>
          <p:cNvPicPr>
            <a:picLocks noChangeAspect="1"/>
          </p:cNvPicPr>
          <p:nvPr/>
        </p:nvPicPr>
        <p:blipFill>
          <a:blip r:embed="rId1"/>
          <a:stretch>
            <a:fillRect/>
          </a:stretch>
        </p:blipFill>
        <p:spPr>
          <a:xfrm>
            <a:off x="496119" y="1031602"/>
            <a:ext cx="2103313" cy="1743001"/>
          </a:xfrm>
          <a:prstGeom prst="rect">
            <a:avLst/>
          </a:prstGeom>
        </p:spPr>
      </p:pic>
      <p:pic>
        <p:nvPicPr>
          <p:cNvPr id="5" name="Image 1" descr="preencoded.png">    </p:cNvPr>
          <p:cNvPicPr>
            <a:picLocks noChangeAspect="1"/>
          </p:cNvPicPr>
          <p:nvPr/>
        </p:nvPicPr>
        <p:blipFill>
          <a:blip r:embed="rId2"/>
          <a:stretch>
            <a:fillRect/>
          </a:stretch>
        </p:blipFill>
        <p:spPr>
          <a:xfrm>
            <a:off x="4676031" y="1031602"/>
            <a:ext cx="1762720" cy="1743075"/>
          </a:xfrm>
          <a:prstGeom prst="rect">
            <a:avLst/>
          </a:prstGeom>
        </p:spPr>
      </p:pic>
      <p:pic>
        <p:nvPicPr>
          <p:cNvPr id="6" name="Image 2" descr="preencoded.png">    </p:cNvPr>
          <p:cNvPicPr>
            <a:picLocks noChangeAspect="1"/>
          </p:cNvPicPr>
          <p:nvPr/>
        </p:nvPicPr>
        <p:blipFill>
          <a:blip r:embed="rId3"/>
          <a:stretch>
            <a:fillRect/>
          </a:stretch>
        </p:blipFill>
        <p:spPr>
          <a:xfrm>
            <a:off x="496119" y="2954834"/>
            <a:ext cx="2035225" cy="1743001"/>
          </a:xfrm>
          <a:prstGeom prst="rect">
            <a:avLst/>
          </a:prstGeom>
        </p:spPr>
      </p:pic>
      <p:sp>
        <p:nvSpPr>
          <p:cNvPr id="7" name="Text 2"/>
          <p:cNvSpPr/>
          <p:nvPr/>
        </p:nvSpPr>
        <p:spPr>
          <a:xfrm>
            <a:off x="4676031" y="2948136"/>
            <a:ext cx="3976613" cy="127099"/>
          </a:xfrm>
          <a:prstGeom prst="rect">
            <a:avLst/>
          </a:prstGeom>
          <a:noFill/>
          <a:ln/>
        </p:spPr>
        <p:txBody>
          <a:bodyPr wrap="none" lIns="0" tIns="0" rIns="0" bIns="0" rtlCol="0" anchor="t"/>
          <a:lstStyle/>
          <a:p>
            <a:pPr algn="l" indent="0" marL="0">
              <a:lnSpc>
                <a:spcPct val="104000"/>
              </a:lnSpc>
              <a:buNone/>
            </a:pPr>
            <a:r>
              <a:rPr lang="en-US" sz="800" dirty="0">
                <a:solidFill>
                  <a:srgbClr val="2C2926"/>
                </a:solidFill>
                <a:latin typeface="Bricolage Grotesque SemiBold" pitchFamily="34" charset="0"/>
                <a:ea typeface="Bricolage Grotesque SemiBold" pitchFamily="34" charset="-122"/>
                <a:cs typeface="Bricolage Grotesque SemiBold" pitchFamily="34" charset="-120"/>
              </a:rPr>
              <a:t>Lazo — Pricing</a:t>
            </a:r>
            <a:endParaRPr lang="en-US" sz="800" dirty="0"/>
          </a:p>
        </p:txBody>
      </p:sp>
      <p:sp>
        <p:nvSpPr>
          <p:cNvPr id="8" name="Shape 3"/>
          <p:cNvSpPr/>
          <p:nvPr/>
        </p:nvSpPr>
        <p:spPr>
          <a:xfrm>
            <a:off x="4676031" y="3135288"/>
            <a:ext cx="3976613" cy="749201"/>
          </a:xfrm>
          <a:prstGeom prst="roundRect">
            <a:avLst>
              <a:gd name="adj" fmla="val 4564"/>
            </a:avLst>
          </a:prstGeom>
          <a:noFill/>
          <a:ln w="4763">
            <a:solidFill>
              <a:srgbClr val="000000">
                <a:alpha val="8000"/>
              </a:srgbClr>
            </a:solidFill>
            <a:prstDash val="solid"/>
          </a:ln>
        </p:spPr>
      </p:sp>
      <p:sp>
        <p:nvSpPr>
          <p:cNvPr id="9" name="Shape 4"/>
          <p:cNvSpPr/>
          <p:nvPr/>
        </p:nvSpPr>
        <p:spPr>
          <a:xfrm>
            <a:off x="4676031" y="3323779"/>
            <a:ext cx="3976613" cy="5088"/>
          </a:xfrm>
          <a:prstGeom prst="rect">
            <a:avLst/>
          </a:prstGeom>
          <a:solidFill>
            <a:srgbClr val="000000">
              <a:alpha val="8000"/>
            </a:srgbClr>
          </a:solidFill>
          <a:ln/>
        </p:spPr>
      </p:sp>
      <p:sp>
        <p:nvSpPr>
          <p:cNvPr id="10" name="Shape 5"/>
          <p:cNvSpPr/>
          <p:nvPr/>
        </p:nvSpPr>
        <p:spPr>
          <a:xfrm>
            <a:off x="4676031" y="3509888"/>
            <a:ext cx="3976613" cy="5088"/>
          </a:xfrm>
          <a:prstGeom prst="rect">
            <a:avLst/>
          </a:prstGeom>
          <a:solidFill>
            <a:srgbClr val="000000">
              <a:alpha val="8000"/>
            </a:srgbClr>
          </a:solidFill>
          <a:ln/>
        </p:spPr>
      </p:sp>
      <p:sp>
        <p:nvSpPr>
          <p:cNvPr id="11" name="Shape 6"/>
          <p:cNvSpPr/>
          <p:nvPr/>
        </p:nvSpPr>
        <p:spPr>
          <a:xfrm>
            <a:off x="4676031" y="3695998"/>
            <a:ext cx="3976613" cy="5088"/>
          </a:xfrm>
          <a:prstGeom prst="rect">
            <a:avLst/>
          </a:prstGeom>
          <a:solidFill>
            <a:srgbClr val="000000">
              <a:alpha val="8000"/>
            </a:srgbClr>
          </a:solidFill>
          <a:ln/>
        </p:spPr>
      </p:sp>
      <p:sp>
        <p:nvSpPr>
          <p:cNvPr id="12" name="Text 7"/>
          <p:cNvSpPr/>
          <p:nvPr/>
        </p:nvSpPr>
        <p:spPr>
          <a:xfrm>
            <a:off x="4762649" y="3176811"/>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Size</a:t>
            </a:r>
            <a:endParaRPr lang="en-US" sz="600" dirty="0"/>
          </a:p>
        </p:txBody>
      </p:sp>
      <p:sp>
        <p:nvSpPr>
          <p:cNvPr id="13" name="Text 8"/>
          <p:cNvSpPr/>
          <p:nvPr/>
        </p:nvSpPr>
        <p:spPr>
          <a:xfrm>
            <a:off x="6084689" y="3176811"/>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65 cm</a:t>
            </a:r>
            <a:endParaRPr lang="en-US" sz="600" dirty="0"/>
          </a:p>
        </p:txBody>
      </p:sp>
      <p:sp>
        <p:nvSpPr>
          <p:cNvPr id="14" name="Text 9"/>
          <p:cNvSpPr/>
          <p:nvPr/>
        </p:nvSpPr>
        <p:spPr>
          <a:xfrm>
            <a:off x="7406729" y="3176811"/>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45 cm</a:t>
            </a:r>
            <a:endParaRPr lang="en-US" sz="600" dirty="0"/>
          </a:p>
        </p:txBody>
      </p:sp>
      <p:sp>
        <p:nvSpPr>
          <p:cNvPr id="15" name="Text 10"/>
          <p:cNvSpPr/>
          <p:nvPr/>
        </p:nvSpPr>
        <p:spPr>
          <a:xfrm>
            <a:off x="4762649" y="336292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 mm</a:t>
            </a:r>
            <a:endParaRPr lang="en-US" sz="600" dirty="0"/>
          </a:p>
        </p:txBody>
      </p:sp>
      <p:sp>
        <p:nvSpPr>
          <p:cNvPr id="16" name="Text 11"/>
          <p:cNvSpPr/>
          <p:nvPr/>
        </p:nvSpPr>
        <p:spPr>
          <a:xfrm>
            <a:off x="6084689" y="336292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$150,000</a:t>
            </a:r>
            <a:endParaRPr lang="en-US" sz="600" dirty="0"/>
          </a:p>
        </p:txBody>
      </p:sp>
      <p:sp>
        <p:nvSpPr>
          <p:cNvPr id="17" name="Text 12"/>
          <p:cNvSpPr/>
          <p:nvPr/>
        </p:nvSpPr>
        <p:spPr>
          <a:xfrm>
            <a:off x="7406729" y="336292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$150,000</a:t>
            </a:r>
            <a:endParaRPr lang="en-US" sz="600" dirty="0"/>
          </a:p>
        </p:txBody>
      </p:sp>
      <p:sp>
        <p:nvSpPr>
          <p:cNvPr id="18" name="Text 13"/>
          <p:cNvSpPr/>
          <p:nvPr/>
        </p:nvSpPr>
        <p:spPr>
          <a:xfrm>
            <a:off x="4762649" y="354903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4 mm</a:t>
            </a:r>
            <a:endParaRPr lang="en-US" sz="600" dirty="0"/>
          </a:p>
        </p:txBody>
      </p:sp>
      <p:sp>
        <p:nvSpPr>
          <p:cNvPr id="19" name="Text 14"/>
          <p:cNvSpPr/>
          <p:nvPr/>
        </p:nvSpPr>
        <p:spPr>
          <a:xfrm>
            <a:off x="6084689" y="354903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$200,000</a:t>
            </a:r>
            <a:endParaRPr lang="en-US" sz="600" dirty="0"/>
          </a:p>
        </p:txBody>
      </p:sp>
      <p:sp>
        <p:nvSpPr>
          <p:cNvPr id="20" name="Text 15"/>
          <p:cNvSpPr/>
          <p:nvPr/>
        </p:nvSpPr>
        <p:spPr>
          <a:xfrm>
            <a:off x="7406729" y="354903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a:t>
            </a:r>
            <a:endParaRPr lang="en-US" sz="600" dirty="0"/>
          </a:p>
        </p:txBody>
      </p:sp>
      <p:sp>
        <p:nvSpPr>
          <p:cNvPr id="21" name="Text 16"/>
          <p:cNvSpPr/>
          <p:nvPr/>
        </p:nvSpPr>
        <p:spPr>
          <a:xfrm>
            <a:off x="4762649" y="3735139"/>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6 mm</a:t>
            </a:r>
            <a:endParaRPr lang="en-US" sz="600" dirty="0"/>
          </a:p>
        </p:txBody>
      </p:sp>
      <p:sp>
        <p:nvSpPr>
          <p:cNvPr id="22" name="Text 17"/>
          <p:cNvSpPr/>
          <p:nvPr/>
        </p:nvSpPr>
        <p:spPr>
          <a:xfrm>
            <a:off x="6084689" y="3735139"/>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$290,000</a:t>
            </a:r>
            <a:endParaRPr lang="en-US" sz="600" dirty="0"/>
          </a:p>
        </p:txBody>
      </p:sp>
      <p:sp>
        <p:nvSpPr>
          <p:cNvPr id="23" name="Text 18"/>
          <p:cNvSpPr/>
          <p:nvPr/>
        </p:nvSpPr>
        <p:spPr>
          <a:xfrm>
            <a:off x="7406729" y="3735139"/>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a:t>
            </a:r>
            <a:endParaRPr lang="en-US" sz="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96119" y="385539"/>
            <a:ext cx="8151763" cy="203522"/>
          </a:xfrm>
          <a:prstGeom prst="rect">
            <a:avLst/>
          </a:prstGeom>
          <a:noFill/>
          <a:ln/>
        </p:spPr>
        <p:txBody>
          <a:bodyPr wrap="none" lIns="0" tIns="0" rIns="0" bIns="0" rtlCol="0" anchor="t"/>
          <a:lstStyle/>
          <a:p>
            <a:pPr algn="l" indent="0" marL="0">
              <a:lnSpc>
                <a:spcPct val="104000"/>
              </a:lnSpc>
              <a:buNone/>
            </a:pPr>
            <a:r>
              <a:rPr lang="en-US" sz="1250" dirty="0">
                <a:solidFill>
                  <a:srgbClr val="2C2926"/>
                </a:solidFill>
                <a:latin typeface="Bricolage Grotesque SemiBold" pitchFamily="34" charset="0"/>
                <a:ea typeface="Bricolage Grotesque SemiBold" pitchFamily="34" charset="-122"/>
                <a:cs typeface="Bricolage Grotesque SemiBold" pitchFamily="34" charset="-120"/>
              </a:rPr>
              <a:t>Cadena </a:t>
            </a:r>
            <a:pPr algn="l" indent="0" marL="0">
              <a:lnSpc>
                <a:spcPct val="104000"/>
              </a:lnSpc>
              <a:buNone/>
            </a:pPr>
            <a:r>
              <a:rPr lang="en-US" sz="1250" dirty="0">
                <a:solidFill>
                  <a:srgbClr val="D4A017"/>
                </a:solidFill>
                <a:latin typeface="Bricolage Grotesque SemiBold" pitchFamily="34" charset="0"/>
                <a:ea typeface="Bricolage Grotesque SemiBold" pitchFamily="34" charset="-122"/>
                <a:cs typeface="Bricolage Grotesque SemiBold" pitchFamily="34" charset="-120"/>
              </a:rPr>
              <a:t>Veneciana</a:t>
            </a:r>
            <a:endParaRPr lang="en-US" sz="1250" dirty="0"/>
          </a:p>
        </p:txBody>
      </p:sp>
      <p:sp>
        <p:nvSpPr>
          <p:cNvPr id="3" name="Text 1"/>
          <p:cNvSpPr/>
          <p:nvPr/>
        </p:nvSpPr>
        <p:spPr>
          <a:xfrm>
            <a:off x="496119" y="695846"/>
            <a:ext cx="8151763" cy="215652"/>
          </a:xfrm>
          <a:prstGeom prst="rect">
            <a:avLst/>
          </a:prstGeom>
          <a:noFill/>
          <a:ln/>
        </p:spPr>
        <p:txBody>
          <a:bodyPr wrap="square" lIns="0" tIns="0" rIns="0" bIns="0" rtlCol="0" anchor="t">
            <a:normAutofit/>
          </a:bodyPr>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The Venetian chain is a study in delicate sophistication. Its square box-links form a smooth, structured silhouette that lies perfectly flat against the chest. Originating from the jewelers of Venice, this style is celebrated for its geometric precision — available in ultra-fine 1mm for the most subtle elegance, up to 6mm for a bolder statement.</a:t>
            </a:r>
            <a:endParaRPr lang="en-US" sz="600" dirty="0"/>
          </a:p>
        </p:txBody>
      </p:sp>
      <p:pic>
        <p:nvPicPr>
          <p:cNvPr id="4" name="Image 0" descr="preencoded.png">    </p:cNvPr>
          <p:cNvPicPr>
            <a:picLocks noChangeAspect="1"/>
          </p:cNvPicPr>
          <p:nvPr/>
        </p:nvPicPr>
        <p:blipFill>
          <a:blip r:embed="rId1"/>
          <a:stretch>
            <a:fillRect/>
          </a:stretch>
        </p:blipFill>
        <p:spPr>
          <a:xfrm>
            <a:off x="496119" y="1031602"/>
            <a:ext cx="2099221" cy="1743001"/>
          </a:xfrm>
          <a:prstGeom prst="rect">
            <a:avLst/>
          </a:prstGeom>
        </p:spPr>
      </p:pic>
      <p:pic>
        <p:nvPicPr>
          <p:cNvPr id="5" name="Image 1" descr="preencoded.png">    </p:cNvPr>
          <p:cNvPicPr>
            <a:picLocks noChangeAspect="1"/>
          </p:cNvPicPr>
          <p:nvPr/>
        </p:nvPicPr>
        <p:blipFill>
          <a:blip r:embed="rId2"/>
          <a:stretch>
            <a:fillRect/>
          </a:stretch>
        </p:blipFill>
        <p:spPr>
          <a:xfrm>
            <a:off x="4676031" y="1031602"/>
            <a:ext cx="1752823" cy="1743001"/>
          </a:xfrm>
          <a:prstGeom prst="rect">
            <a:avLst/>
          </a:prstGeom>
        </p:spPr>
      </p:pic>
      <p:pic>
        <p:nvPicPr>
          <p:cNvPr id="6" name="Image 2" descr="preencoded.png">    </p:cNvPr>
          <p:cNvPicPr>
            <a:picLocks noChangeAspect="1"/>
          </p:cNvPicPr>
          <p:nvPr/>
        </p:nvPicPr>
        <p:blipFill>
          <a:blip r:embed="rId3"/>
          <a:stretch>
            <a:fillRect/>
          </a:stretch>
        </p:blipFill>
        <p:spPr>
          <a:xfrm>
            <a:off x="496119" y="2954759"/>
            <a:ext cx="2043038" cy="1743075"/>
          </a:xfrm>
          <a:prstGeom prst="rect">
            <a:avLst/>
          </a:prstGeom>
        </p:spPr>
      </p:pic>
      <p:sp>
        <p:nvSpPr>
          <p:cNvPr id="7" name="Text 2"/>
          <p:cNvSpPr/>
          <p:nvPr/>
        </p:nvSpPr>
        <p:spPr>
          <a:xfrm>
            <a:off x="4676031" y="2948062"/>
            <a:ext cx="3976613" cy="127099"/>
          </a:xfrm>
          <a:prstGeom prst="rect">
            <a:avLst/>
          </a:prstGeom>
          <a:noFill/>
          <a:ln/>
        </p:spPr>
        <p:txBody>
          <a:bodyPr wrap="none" lIns="0" tIns="0" rIns="0" bIns="0" rtlCol="0" anchor="t"/>
          <a:lstStyle/>
          <a:p>
            <a:pPr algn="l" indent="0" marL="0">
              <a:lnSpc>
                <a:spcPct val="104000"/>
              </a:lnSpc>
              <a:buNone/>
            </a:pPr>
            <a:r>
              <a:rPr lang="en-US" sz="800" dirty="0">
                <a:solidFill>
                  <a:srgbClr val="2C2926"/>
                </a:solidFill>
                <a:latin typeface="Bricolage Grotesque SemiBold" pitchFamily="34" charset="0"/>
                <a:ea typeface="Bricolage Grotesque SemiBold" pitchFamily="34" charset="-122"/>
                <a:cs typeface="Bricolage Grotesque SemiBold" pitchFamily="34" charset="-120"/>
              </a:rPr>
              <a:t>Veneciana — Pricing</a:t>
            </a:r>
            <a:endParaRPr lang="en-US" sz="800" dirty="0"/>
          </a:p>
        </p:txBody>
      </p:sp>
      <p:sp>
        <p:nvSpPr>
          <p:cNvPr id="8" name="Shape 3"/>
          <p:cNvSpPr/>
          <p:nvPr/>
        </p:nvSpPr>
        <p:spPr>
          <a:xfrm>
            <a:off x="4676031" y="3135213"/>
            <a:ext cx="3976613" cy="935310"/>
          </a:xfrm>
          <a:prstGeom prst="roundRect">
            <a:avLst>
              <a:gd name="adj" fmla="val 3656"/>
            </a:avLst>
          </a:prstGeom>
          <a:noFill/>
          <a:ln w="4763">
            <a:solidFill>
              <a:srgbClr val="000000">
                <a:alpha val="8000"/>
              </a:srgbClr>
            </a:solidFill>
            <a:prstDash val="solid"/>
          </a:ln>
        </p:spPr>
      </p:sp>
      <p:sp>
        <p:nvSpPr>
          <p:cNvPr id="9" name="Shape 4"/>
          <p:cNvSpPr/>
          <p:nvPr/>
        </p:nvSpPr>
        <p:spPr>
          <a:xfrm>
            <a:off x="4676031" y="3323704"/>
            <a:ext cx="3976613" cy="5088"/>
          </a:xfrm>
          <a:prstGeom prst="rect">
            <a:avLst/>
          </a:prstGeom>
          <a:solidFill>
            <a:srgbClr val="000000">
              <a:alpha val="8000"/>
            </a:srgbClr>
          </a:solidFill>
          <a:ln/>
        </p:spPr>
      </p:sp>
      <p:sp>
        <p:nvSpPr>
          <p:cNvPr id="10" name="Shape 5"/>
          <p:cNvSpPr/>
          <p:nvPr/>
        </p:nvSpPr>
        <p:spPr>
          <a:xfrm>
            <a:off x="4676031" y="3509814"/>
            <a:ext cx="3976613" cy="5088"/>
          </a:xfrm>
          <a:prstGeom prst="rect">
            <a:avLst/>
          </a:prstGeom>
          <a:solidFill>
            <a:srgbClr val="000000">
              <a:alpha val="8000"/>
            </a:srgbClr>
          </a:solidFill>
          <a:ln/>
        </p:spPr>
      </p:sp>
      <p:sp>
        <p:nvSpPr>
          <p:cNvPr id="11" name="Shape 6"/>
          <p:cNvSpPr/>
          <p:nvPr/>
        </p:nvSpPr>
        <p:spPr>
          <a:xfrm>
            <a:off x="4676031" y="3695923"/>
            <a:ext cx="3976613" cy="5088"/>
          </a:xfrm>
          <a:prstGeom prst="rect">
            <a:avLst/>
          </a:prstGeom>
          <a:solidFill>
            <a:srgbClr val="000000">
              <a:alpha val="8000"/>
            </a:srgbClr>
          </a:solidFill>
          <a:ln/>
        </p:spPr>
      </p:sp>
      <p:sp>
        <p:nvSpPr>
          <p:cNvPr id="12" name="Shape 7"/>
          <p:cNvSpPr/>
          <p:nvPr/>
        </p:nvSpPr>
        <p:spPr>
          <a:xfrm>
            <a:off x="4676031" y="3882033"/>
            <a:ext cx="3976613" cy="5088"/>
          </a:xfrm>
          <a:prstGeom prst="rect">
            <a:avLst/>
          </a:prstGeom>
          <a:solidFill>
            <a:srgbClr val="000000">
              <a:alpha val="8000"/>
            </a:srgbClr>
          </a:solidFill>
          <a:ln/>
        </p:spPr>
      </p:sp>
      <p:sp>
        <p:nvSpPr>
          <p:cNvPr id="13" name="Text 8"/>
          <p:cNvSpPr/>
          <p:nvPr/>
        </p:nvSpPr>
        <p:spPr>
          <a:xfrm>
            <a:off x="4762649" y="3176736"/>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Size</a:t>
            </a:r>
            <a:endParaRPr lang="en-US" sz="600" dirty="0"/>
          </a:p>
        </p:txBody>
      </p:sp>
      <p:sp>
        <p:nvSpPr>
          <p:cNvPr id="14" name="Text 9"/>
          <p:cNvSpPr/>
          <p:nvPr/>
        </p:nvSpPr>
        <p:spPr>
          <a:xfrm>
            <a:off x="6084689" y="3176736"/>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65 cm</a:t>
            </a:r>
            <a:endParaRPr lang="en-US" sz="600" dirty="0"/>
          </a:p>
        </p:txBody>
      </p:sp>
      <p:sp>
        <p:nvSpPr>
          <p:cNvPr id="15" name="Text 10"/>
          <p:cNvSpPr/>
          <p:nvPr/>
        </p:nvSpPr>
        <p:spPr>
          <a:xfrm>
            <a:off x="7406729" y="3176736"/>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45 cm</a:t>
            </a:r>
            <a:endParaRPr lang="en-US" sz="600" dirty="0"/>
          </a:p>
        </p:txBody>
      </p:sp>
      <p:sp>
        <p:nvSpPr>
          <p:cNvPr id="16" name="Text 11"/>
          <p:cNvSpPr/>
          <p:nvPr/>
        </p:nvSpPr>
        <p:spPr>
          <a:xfrm>
            <a:off x="4762649" y="3362846"/>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1 mm</a:t>
            </a:r>
            <a:endParaRPr lang="en-US" sz="600" dirty="0"/>
          </a:p>
        </p:txBody>
      </p:sp>
      <p:sp>
        <p:nvSpPr>
          <p:cNvPr id="17" name="Text 12"/>
          <p:cNvSpPr/>
          <p:nvPr/>
        </p:nvSpPr>
        <p:spPr>
          <a:xfrm>
            <a:off x="6084689" y="3362846"/>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a:t>
            </a:r>
            <a:endParaRPr lang="en-US" sz="600" dirty="0"/>
          </a:p>
        </p:txBody>
      </p:sp>
      <p:sp>
        <p:nvSpPr>
          <p:cNvPr id="18" name="Text 13"/>
          <p:cNvSpPr/>
          <p:nvPr/>
        </p:nvSpPr>
        <p:spPr>
          <a:xfrm>
            <a:off x="7406729" y="3362846"/>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$130,000</a:t>
            </a:r>
            <a:endParaRPr lang="en-US" sz="600" dirty="0"/>
          </a:p>
        </p:txBody>
      </p:sp>
      <p:sp>
        <p:nvSpPr>
          <p:cNvPr id="19" name="Text 14"/>
          <p:cNvSpPr/>
          <p:nvPr/>
        </p:nvSpPr>
        <p:spPr>
          <a:xfrm>
            <a:off x="4762649" y="3548955"/>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 mm</a:t>
            </a:r>
            <a:endParaRPr lang="en-US" sz="600" dirty="0"/>
          </a:p>
        </p:txBody>
      </p:sp>
      <p:sp>
        <p:nvSpPr>
          <p:cNvPr id="20" name="Text 15"/>
          <p:cNvSpPr/>
          <p:nvPr/>
        </p:nvSpPr>
        <p:spPr>
          <a:xfrm>
            <a:off x="6084689" y="3548955"/>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$150,000</a:t>
            </a:r>
            <a:endParaRPr lang="en-US" sz="600" dirty="0"/>
          </a:p>
        </p:txBody>
      </p:sp>
      <p:sp>
        <p:nvSpPr>
          <p:cNvPr id="21" name="Text 16"/>
          <p:cNvSpPr/>
          <p:nvPr/>
        </p:nvSpPr>
        <p:spPr>
          <a:xfrm>
            <a:off x="7406729" y="3548955"/>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$150,000</a:t>
            </a:r>
            <a:endParaRPr lang="en-US" sz="600" dirty="0"/>
          </a:p>
        </p:txBody>
      </p:sp>
      <p:sp>
        <p:nvSpPr>
          <p:cNvPr id="22" name="Text 17"/>
          <p:cNvSpPr/>
          <p:nvPr/>
        </p:nvSpPr>
        <p:spPr>
          <a:xfrm>
            <a:off x="4762649" y="3735065"/>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4 mm</a:t>
            </a:r>
            <a:endParaRPr lang="en-US" sz="600" dirty="0"/>
          </a:p>
        </p:txBody>
      </p:sp>
      <p:sp>
        <p:nvSpPr>
          <p:cNvPr id="23" name="Text 18"/>
          <p:cNvSpPr/>
          <p:nvPr/>
        </p:nvSpPr>
        <p:spPr>
          <a:xfrm>
            <a:off x="6084689" y="3735065"/>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$200,000</a:t>
            </a:r>
            <a:endParaRPr lang="en-US" sz="600" dirty="0"/>
          </a:p>
        </p:txBody>
      </p:sp>
      <p:sp>
        <p:nvSpPr>
          <p:cNvPr id="24" name="Text 19"/>
          <p:cNvSpPr/>
          <p:nvPr/>
        </p:nvSpPr>
        <p:spPr>
          <a:xfrm>
            <a:off x="7406729" y="3735065"/>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a:t>
            </a:r>
            <a:endParaRPr lang="en-US" sz="600" dirty="0"/>
          </a:p>
        </p:txBody>
      </p:sp>
      <p:sp>
        <p:nvSpPr>
          <p:cNvPr id="25" name="Text 20"/>
          <p:cNvSpPr/>
          <p:nvPr/>
        </p:nvSpPr>
        <p:spPr>
          <a:xfrm>
            <a:off x="4762649" y="3921175"/>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6 mm</a:t>
            </a:r>
            <a:endParaRPr lang="en-US" sz="600" dirty="0"/>
          </a:p>
        </p:txBody>
      </p:sp>
      <p:sp>
        <p:nvSpPr>
          <p:cNvPr id="26" name="Text 21"/>
          <p:cNvSpPr/>
          <p:nvPr/>
        </p:nvSpPr>
        <p:spPr>
          <a:xfrm>
            <a:off x="6084689" y="3921175"/>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$290,000</a:t>
            </a:r>
            <a:endParaRPr lang="en-US" sz="600" dirty="0"/>
          </a:p>
        </p:txBody>
      </p:sp>
      <p:sp>
        <p:nvSpPr>
          <p:cNvPr id="27" name="Text 22"/>
          <p:cNvSpPr/>
          <p:nvPr/>
        </p:nvSpPr>
        <p:spPr>
          <a:xfrm>
            <a:off x="7406729" y="3921175"/>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a:t>
            </a:r>
            <a:endParaRPr lang="en-US" sz="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496119" y="385539"/>
            <a:ext cx="8151763" cy="203522"/>
          </a:xfrm>
          <a:prstGeom prst="rect">
            <a:avLst/>
          </a:prstGeom>
          <a:noFill/>
          <a:ln/>
        </p:spPr>
        <p:txBody>
          <a:bodyPr wrap="none" lIns="0" tIns="0" rIns="0" bIns="0" rtlCol="0" anchor="t"/>
          <a:lstStyle/>
          <a:p>
            <a:pPr algn="l" indent="0" marL="0">
              <a:lnSpc>
                <a:spcPct val="104000"/>
              </a:lnSpc>
              <a:buNone/>
            </a:pPr>
            <a:r>
              <a:rPr lang="en-US" sz="1250" dirty="0">
                <a:solidFill>
                  <a:srgbClr val="2C2926"/>
                </a:solidFill>
                <a:latin typeface="Bricolage Grotesque SemiBold" pitchFamily="34" charset="0"/>
                <a:ea typeface="Bricolage Grotesque SemiBold" pitchFamily="34" charset="-122"/>
                <a:cs typeface="Bricolage Grotesque SemiBold" pitchFamily="34" charset="-120"/>
              </a:rPr>
              <a:t>Cadena </a:t>
            </a:r>
            <a:pPr algn="l" indent="0" marL="0">
              <a:lnSpc>
                <a:spcPct val="104000"/>
              </a:lnSpc>
              <a:buNone/>
            </a:pPr>
            <a:r>
              <a:rPr lang="en-US" sz="1250" dirty="0">
                <a:solidFill>
                  <a:srgbClr val="D4A017"/>
                </a:solidFill>
                <a:latin typeface="Bricolage Grotesque SemiBold" pitchFamily="34" charset="0"/>
                <a:ea typeface="Bricolage Grotesque SemiBold" pitchFamily="34" charset="-122"/>
                <a:cs typeface="Bricolage Grotesque SemiBold" pitchFamily="34" charset="-120"/>
              </a:rPr>
              <a:t>Egipcia</a:t>
            </a:r>
            <a:endParaRPr lang="en-US" sz="1250" dirty="0"/>
          </a:p>
        </p:txBody>
      </p:sp>
      <p:sp>
        <p:nvSpPr>
          <p:cNvPr id="3" name="Text 1"/>
          <p:cNvSpPr/>
          <p:nvPr/>
        </p:nvSpPr>
        <p:spPr>
          <a:xfrm>
            <a:off x="496119" y="695846"/>
            <a:ext cx="8151763" cy="215652"/>
          </a:xfrm>
          <a:prstGeom prst="rect">
            <a:avLst/>
          </a:prstGeom>
          <a:noFill/>
          <a:ln/>
        </p:spPr>
        <p:txBody>
          <a:bodyPr wrap="square" lIns="0" tIns="0" rIns="0" bIns="0" rtlCol="0" anchor="t">
            <a:normAutofit/>
          </a:bodyPr>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Drawing its name from the ancient world's most iconic civilization, the Cadena Egipcia features a bold, geometric link pattern that evokes timeless grandeur. The interlocked design lends it exceptional structural strength while maintaining a fluid, wearable drape. Available in three widths to suit bold personalities and refined tastes alike.</a:t>
            </a:r>
            <a:endParaRPr lang="en-US" sz="600" dirty="0"/>
          </a:p>
        </p:txBody>
      </p:sp>
      <p:pic>
        <p:nvPicPr>
          <p:cNvPr id="4" name="Image 0" descr="preencoded.png">    </p:cNvPr>
          <p:cNvPicPr>
            <a:picLocks noChangeAspect="1"/>
          </p:cNvPicPr>
          <p:nvPr/>
        </p:nvPicPr>
        <p:blipFill>
          <a:blip r:embed="rId1"/>
          <a:stretch>
            <a:fillRect/>
          </a:stretch>
        </p:blipFill>
        <p:spPr>
          <a:xfrm>
            <a:off x="496119" y="1031602"/>
            <a:ext cx="2107481" cy="1743001"/>
          </a:xfrm>
          <a:prstGeom prst="rect">
            <a:avLst/>
          </a:prstGeom>
        </p:spPr>
      </p:pic>
      <p:pic>
        <p:nvPicPr>
          <p:cNvPr id="5" name="Image 1" descr="preencoded.png">    </p:cNvPr>
          <p:cNvPicPr>
            <a:picLocks noChangeAspect="1"/>
          </p:cNvPicPr>
          <p:nvPr/>
        </p:nvPicPr>
        <p:blipFill>
          <a:blip r:embed="rId2"/>
          <a:stretch>
            <a:fillRect/>
          </a:stretch>
        </p:blipFill>
        <p:spPr>
          <a:xfrm>
            <a:off x="4676031" y="1031602"/>
            <a:ext cx="1762720" cy="1743075"/>
          </a:xfrm>
          <a:prstGeom prst="rect">
            <a:avLst/>
          </a:prstGeom>
        </p:spPr>
      </p:pic>
      <p:pic>
        <p:nvPicPr>
          <p:cNvPr id="6" name="Image 2" descr="preencoded.png">    </p:cNvPr>
          <p:cNvPicPr>
            <a:picLocks noChangeAspect="1"/>
          </p:cNvPicPr>
          <p:nvPr/>
        </p:nvPicPr>
        <p:blipFill>
          <a:blip r:embed="rId3"/>
          <a:stretch>
            <a:fillRect/>
          </a:stretch>
        </p:blipFill>
        <p:spPr>
          <a:xfrm>
            <a:off x="496119" y="2954834"/>
            <a:ext cx="2035225" cy="1743001"/>
          </a:xfrm>
          <a:prstGeom prst="rect">
            <a:avLst/>
          </a:prstGeom>
        </p:spPr>
      </p:pic>
      <p:sp>
        <p:nvSpPr>
          <p:cNvPr id="7" name="Text 2"/>
          <p:cNvSpPr/>
          <p:nvPr/>
        </p:nvSpPr>
        <p:spPr>
          <a:xfrm>
            <a:off x="4676031" y="2948136"/>
            <a:ext cx="3976613" cy="127099"/>
          </a:xfrm>
          <a:prstGeom prst="rect">
            <a:avLst/>
          </a:prstGeom>
          <a:noFill/>
          <a:ln/>
        </p:spPr>
        <p:txBody>
          <a:bodyPr wrap="none" lIns="0" tIns="0" rIns="0" bIns="0" rtlCol="0" anchor="t"/>
          <a:lstStyle/>
          <a:p>
            <a:pPr algn="l" indent="0" marL="0">
              <a:lnSpc>
                <a:spcPct val="104000"/>
              </a:lnSpc>
              <a:buNone/>
            </a:pPr>
            <a:r>
              <a:rPr lang="en-US" sz="800" dirty="0">
                <a:solidFill>
                  <a:srgbClr val="2C2926"/>
                </a:solidFill>
                <a:latin typeface="Bricolage Grotesque SemiBold" pitchFamily="34" charset="0"/>
                <a:ea typeface="Bricolage Grotesque SemiBold" pitchFamily="34" charset="-122"/>
                <a:cs typeface="Bricolage Grotesque SemiBold" pitchFamily="34" charset="-120"/>
              </a:rPr>
              <a:t>Egipcia — Pricing</a:t>
            </a:r>
            <a:endParaRPr lang="en-US" sz="800" dirty="0"/>
          </a:p>
        </p:txBody>
      </p:sp>
      <p:sp>
        <p:nvSpPr>
          <p:cNvPr id="8" name="Shape 3"/>
          <p:cNvSpPr/>
          <p:nvPr/>
        </p:nvSpPr>
        <p:spPr>
          <a:xfrm>
            <a:off x="4676031" y="3135288"/>
            <a:ext cx="3976613" cy="749201"/>
          </a:xfrm>
          <a:prstGeom prst="roundRect">
            <a:avLst>
              <a:gd name="adj" fmla="val 4564"/>
            </a:avLst>
          </a:prstGeom>
          <a:noFill/>
          <a:ln w="4763">
            <a:solidFill>
              <a:srgbClr val="000000">
                <a:alpha val="8000"/>
              </a:srgbClr>
            </a:solidFill>
            <a:prstDash val="solid"/>
          </a:ln>
        </p:spPr>
      </p:sp>
      <p:sp>
        <p:nvSpPr>
          <p:cNvPr id="9" name="Shape 4"/>
          <p:cNvSpPr/>
          <p:nvPr/>
        </p:nvSpPr>
        <p:spPr>
          <a:xfrm>
            <a:off x="4676031" y="3323779"/>
            <a:ext cx="3976613" cy="5088"/>
          </a:xfrm>
          <a:prstGeom prst="rect">
            <a:avLst/>
          </a:prstGeom>
          <a:solidFill>
            <a:srgbClr val="000000">
              <a:alpha val="8000"/>
            </a:srgbClr>
          </a:solidFill>
          <a:ln/>
        </p:spPr>
      </p:sp>
      <p:sp>
        <p:nvSpPr>
          <p:cNvPr id="10" name="Shape 5"/>
          <p:cNvSpPr/>
          <p:nvPr/>
        </p:nvSpPr>
        <p:spPr>
          <a:xfrm>
            <a:off x="4676031" y="3509888"/>
            <a:ext cx="3976613" cy="5088"/>
          </a:xfrm>
          <a:prstGeom prst="rect">
            <a:avLst/>
          </a:prstGeom>
          <a:solidFill>
            <a:srgbClr val="000000">
              <a:alpha val="8000"/>
            </a:srgbClr>
          </a:solidFill>
          <a:ln/>
        </p:spPr>
      </p:sp>
      <p:sp>
        <p:nvSpPr>
          <p:cNvPr id="11" name="Shape 6"/>
          <p:cNvSpPr/>
          <p:nvPr/>
        </p:nvSpPr>
        <p:spPr>
          <a:xfrm>
            <a:off x="4676031" y="3695998"/>
            <a:ext cx="3976613" cy="5088"/>
          </a:xfrm>
          <a:prstGeom prst="rect">
            <a:avLst/>
          </a:prstGeom>
          <a:solidFill>
            <a:srgbClr val="000000">
              <a:alpha val="8000"/>
            </a:srgbClr>
          </a:solidFill>
          <a:ln/>
        </p:spPr>
      </p:sp>
      <p:sp>
        <p:nvSpPr>
          <p:cNvPr id="12" name="Text 7"/>
          <p:cNvSpPr/>
          <p:nvPr/>
        </p:nvSpPr>
        <p:spPr>
          <a:xfrm>
            <a:off x="4762649" y="3176811"/>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Size</a:t>
            </a:r>
            <a:endParaRPr lang="en-US" sz="600" dirty="0"/>
          </a:p>
        </p:txBody>
      </p:sp>
      <p:sp>
        <p:nvSpPr>
          <p:cNvPr id="13" name="Text 8"/>
          <p:cNvSpPr/>
          <p:nvPr/>
        </p:nvSpPr>
        <p:spPr>
          <a:xfrm>
            <a:off x="6084689" y="3176811"/>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65 cm</a:t>
            </a:r>
            <a:endParaRPr lang="en-US" sz="600" dirty="0"/>
          </a:p>
        </p:txBody>
      </p:sp>
      <p:sp>
        <p:nvSpPr>
          <p:cNvPr id="14" name="Text 9"/>
          <p:cNvSpPr/>
          <p:nvPr/>
        </p:nvSpPr>
        <p:spPr>
          <a:xfrm>
            <a:off x="7406729" y="3176811"/>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45 cm</a:t>
            </a:r>
            <a:endParaRPr lang="en-US" sz="600" dirty="0"/>
          </a:p>
        </p:txBody>
      </p:sp>
      <p:sp>
        <p:nvSpPr>
          <p:cNvPr id="15" name="Text 10"/>
          <p:cNvSpPr/>
          <p:nvPr/>
        </p:nvSpPr>
        <p:spPr>
          <a:xfrm>
            <a:off x="4762649" y="336292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 mm</a:t>
            </a:r>
            <a:endParaRPr lang="en-US" sz="600" dirty="0"/>
          </a:p>
        </p:txBody>
      </p:sp>
      <p:sp>
        <p:nvSpPr>
          <p:cNvPr id="16" name="Text 11"/>
          <p:cNvSpPr/>
          <p:nvPr/>
        </p:nvSpPr>
        <p:spPr>
          <a:xfrm>
            <a:off x="6084689" y="336292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$150,000</a:t>
            </a:r>
            <a:endParaRPr lang="en-US" sz="600" dirty="0"/>
          </a:p>
        </p:txBody>
      </p:sp>
      <p:sp>
        <p:nvSpPr>
          <p:cNvPr id="17" name="Text 12"/>
          <p:cNvSpPr/>
          <p:nvPr/>
        </p:nvSpPr>
        <p:spPr>
          <a:xfrm>
            <a:off x="7406729" y="336292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$150,000</a:t>
            </a:r>
            <a:endParaRPr lang="en-US" sz="600" dirty="0"/>
          </a:p>
        </p:txBody>
      </p:sp>
      <p:sp>
        <p:nvSpPr>
          <p:cNvPr id="18" name="Text 13"/>
          <p:cNvSpPr/>
          <p:nvPr/>
        </p:nvSpPr>
        <p:spPr>
          <a:xfrm>
            <a:off x="4762649" y="354903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4 mm</a:t>
            </a:r>
            <a:endParaRPr lang="en-US" sz="600" dirty="0"/>
          </a:p>
        </p:txBody>
      </p:sp>
      <p:sp>
        <p:nvSpPr>
          <p:cNvPr id="19" name="Text 14"/>
          <p:cNvSpPr/>
          <p:nvPr/>
        </p:nvSpPr>
        <p:spPr>
          <a:xfrm>
            <a:off x="6084689" y="354903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$200,000</a:t>
            </a:r>
            <a:endParaRPr lang="en-US" sz="600" dirty="0"/>
          </a:p>
        </p:txBody>
      </p:sp>
      <p:sp>
        <p:nvSpPr>
          <p:cNvPr id="20" name="Text 15"/>
          <p:cNvSpPr/>
          <p:nvPr/>
        </p:nvSpPr>
        <p:spPr>
          <a:xfrm>
            <a:off x="7406729" y="354903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a:t>
            </a:r>
            <a:endParaRPr lang="en-US" sz="600" dirty="0"/>
          </a:p>
        </p:txBody>
      </p:sp>
      <p:sp>
        <p:nvSpPr>
          <p:cNvPr id="21" name="Text 16"/>
          <p:cNvSpPr/>
          <p:nvPr/>
        </p:nvSpPr>
        <p:spPr>
          <a:xfrm>
            <a:off x="4762649" y="3735139"/>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6 mm</a:t>
            </a:r>
            <a:endParaRPr lang="en-US" sz="600" dirty="0"/>
          </a:p>
        </p:txBody>
      </p:sp>
      <p:sp>
        <p:nvSpPr>
          <p:cNvPr id="22" name="Text 17"/>
          <p:cNvSpPr/>
          <p:nvPr/>
        </p:nvSpPr>
        <p:spPr>
          <a:xfrm>
            <a:off x="6084689" y="3735139"/>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$290,000</a:t>
            </a:r>
            <a:endParaRPr lang="en-US" sz="600" dirty="0"/>
          </a:p>
        </p:txBody>
      </p:sp>
      <p:sp>
        <p:nvSpPr>
          <p:cNvPr id="23" name="Text 18"/>
          <p:cNvSpPr/>
          <p:nvPr/>
        </p:nvSpPr>
        <p:spPr>
          <a:xfrm>
            <a:off x="7406729" y="3735139"/>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a:t>
            </a:r>
            <a:endParaRPr lang="en-US" sz="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496119" y="385539"/>
            <a:ext cx="8151763" cy="203522"/>
          </a:xfrm>
          <a:prstGeom prst="rect">
            <a:avLst/>
          </a:prstGeom>
          <a:noFill/>
          <a:ln/>
        </p:spPr>
        <p:txBody>
          <a:bodyPr wrap="none" lIns="0" tIns="0" rIns="0" bIns="0" rtlCol="0" anchor="t"/>
          <a:lstStyle/>
          <a:p>
            <a:pPr algn="l" indent="0" marL="0">
              <a:lnSpc>
                <a:spcPct val="104000"/>
              </a:lnSpc>
              <a:buNone/>
            </a:pPr>
            <a:r>
              <a:rPr lang="en-US" sz="1250" dirty="0">
                <a:solidFill>
                  <a:srgbClr val="2C2926"/>
                </a:solidFill>
                <a:latin typeface="Bricolage Grotesque SemiBold" pitchFamily="34" charset="0"/>
                <a:ea typeface="Bricolage Grotesque SemiBold" pitchFamily="34" charset="-122"/>
                <a:cs typeface="Bricolage Grotesque SemiBold" pitchFamily="34" charset="-120"/>
              </a:rPr>
              <a:t>Cadena </a:t>
            </a:r>
            <a:pPr algn="l" indent="0" marL="0">
              <a:lnSpc>
                <a:spcPct val="104000"/>
              </a:lnSpc>
              <a:buNone/>
            </a:pPr>
            <a:r>
              <a:rPr lang="en-US" sz="1250" dirty="0">
                <a:solidFill>
                  <a:srgbClr val="D4A017"/>
                </a:solidFill>
                <a:latin typeface="Bricolage Grotesque SemiBold" pitchFamily="34" charset="0"/>
                <a:ea typeface="Bricolage Grotesque SemiBold" pitchFamily="34" charset="-122"/>
                <a:cs typeface="Bricolage Grotesque SemiBold" pitchFamily="34" charset="-120"/>
              </a:rPr>
              <a:t>Serpiente</a:t>
            </a:r>
            <a:endParaRPr lang="en-US" sz="1250" dirty="0"/>
          </a:p>
        </p:txBody>
      </p:sp>
      <p:sp>
        <p:nvSpPr>
          <p:cNvPr id="3" name="Text 1"/>
          <p:cNvSpPr/>
          <p:nvPr/>
        </p:nvSpPr>
        <p:spPr>
          <a:xfrm>
            <a:off x="496119" y="695846"/>
            <a:ext cx="8151763" cy="215652"/>
          </a:xfrm>
          <a:prstGeom prst="rect">
            <a:avLst/>
          </a:prstGeom>
          <a:noFill/>
          <a:ln/>
        </p:spPr>
        <p:txBody>
          <a:bodyPr wrap="square" lIns="0" tIns="0" rIns="0" bIns="0" rtlCol="0" anchor="t">
            <a:normAutofit/>
          </a:bodyPr>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The Serpiente chain — named for the sinuous elegance of a serpent — is crafted from tightly fitted scale-like plates that move with extraordinary fluidity. Its smooth surface reflects light like liquid gold, creating a mesmerizing effect whether at rest or in motion. One of our most distinctive and coveted styles.</a:t>
            </a:r>
            <a:endParaRPr lang="en-US" sz="600" dirty="0"/>
          </a:p>
        </p:txBody>
      </p:sp>
      <p:pic>
        <p:nvPicPr>
          <p:cNvPr id="4" name="Image 0" descr="preencoded.png">    </p:cNvPr>
          <p:cNvPicPr>
            <a:picLocks noChangeAspect="1"/>
          </p:cNvPicPr>
          <p:nvPr/>
        </p:nvPicPr>
        <p:blipFill>
          <a:blip r:embed="rId1"/>
          <a:stretch>
            <a:fillRect/>
          </a:stretch>
        </p:blipFill>
        <p:spPr>
          <a:xfrm>
            <a:off x="496119" y="1031602"/>
            <a:ext cx="2103313" cy="1743001"/>
          </a:xfrm>
          <a:prstGeom prst="rect">
            <a:avLst/>
          </a:prstGeom>
        </p:spPr>
      </p:pic>
      <p:pic>
        <p:nvPicPr>
          <p:cNvPr id="5" name="Image 1" descr="preencoded.png">    </p:cNvPr>
          <p:cNvPicPr>
            <a:picLocks noChangeAspect="1"/>
          </p:cNvPicPr>
          <p:nvPr/>
        </p:nvPicPr>
        <p:blipFill>
          <a:blip r:embed="rId2"/>
          <a:stretch>
            <a:fillRect/>
          </a:stretch>
        </p:blipFill>
        <p:spPr>
          <a:xfrm>
            <a:off x="4676031" y="1031602"/>
            <a:ext cx="1762720" cy="1743075"/>
          </a:xfrm>
          <a:prstGeom prst="rect">
            <a:avLst/>
          </a:prstGeom>
        </p:spPr>
      </p:pic>
      <p:pic>
        <p:nvPicPr>
          <p:cNvPr id="6" name="Image 2" descr="preencoded.png">    </p:cNvPr>
          <p:cNvPicPr>
            <a:picLocks noChangeAspect="1"/>
          </p:cNvPicPr>
          <p:nvPr/>
        </p:nvPicPr>
        <p:blipFill>
          <a:blip r:embed="rId3"/>
          <a:stretch>
            <a:fillRect/>
          </a:stretch>
        </p:blipFill>
        <p:spPr>
          <a:xfrm>
            <a:off x="496119" y="2954834"/>
            <a:ext cx="2035225" cy="1743001"/>
          </a:xfrm>
          <a:prstGeom prst="rect">
            <a:avLst/>
          </a:prstGeom>
        </p:spPr>
      </p:pic>
      <p:sp>
        <p:nvSpPr>
          <p:cNvPr id="7" name="Text 2"/>
          <p:cNvSpPr/>
          <p:nvPr/>
        </p:nvSpPr>
        <p:spPr>
          <a:xfrm>
            <a:off x="4676031" y="2948136"/>
            <a:ext cx="3976613" cy="127099"/>
          </a:xfrm>
          <a:prstGeom prst="rect">
            <a:avLst/>
          </a:prstGeom>
          <a:noFill/>
          <a:ln/>
        </p:spPr>
        <p:txBody>
          <a:bodyPr wrap="none" lIns="0" tIns="0" rIns="0" bIns="0" rtlCol="0" anchor="t"/>
          <a:lstStyle/>
          <a:p>
            <a:pPr algn="l" indent="0" marL="0">
              <a:lnSpc>
                <a:spcPct val="104000"/>
              </a:lnSpc>
              <a:buNone/>
            </a:pPr>
            <a:r>
              <a:rPr lang="en-US" sz="800" dirty="0">
                <a:solidFill>
                  <a:srgbClr val="2C2926"/>
                </a:solidFill>
                <a:latin typeface="Bricolage Grotesque SemiBold" pitchFamily="34" charset="0"/>
                <a:ea typeface="Bricolage Grotesque SemiBold" pitchFamily="34" charset="-122"/>
                <a:cs typeface="Bricolage Grotesque SemiBold" pitchFamily="34" charset="-120"/>
              </a:rPr>
              <a:t>Serpiente — Pricing</a:t>
            </a:r>
            <a:endParaRPr lang="en-US" sz="800" dirty="0"/>
          </a:p>
        </p:txBody>
      </p:sp>
      <p:sp>
        <p:nvSpPr>
          <p:cNvPr id="8" name="Shape 3"/>
          <p:cNvSpPr/>
          <p:nvPr/>
        </p:nvSpPr>
        <p:spPr>
          <a:xfrm>
            <a:off x="4676031" y="3135288"/>
            <a:ext cx="3976613" cy="749201"/>
          </a:xfrm>
          <a:prstGeom prst="roundRect">
            <a:avLst>
              <a:gd name="adj" fmla="val 4564"/>
            </a:avLst>
          </a:prstGeom>
          <a:noFill/>
          <a:ln w="4763">
            <a:solidFill>
              <a:srgbClr val="000000">
                <a:alpha val="8000"/>
              </a:srgbClr>
            </a:solidFill>
            <a:prstDash val="solid"/>
          </a:ln>
        </p:spPr>
      </p:sp>
      <p:sp>
        <p:nvSpPr>
          <p:cNvPr id="9" name="Shape 4"/>
          <p:cNvSpPr/>
          <p:nvPr/>
        </p:nvSpPr>
        <p:spPr>
          <a:xfrm>
            <a:off x="4676031" y="3323779"/>
            <a:ext cx="3976613" cy="5088"/>
          </a:xfrm>
          <a:prstGeom prst="rect">
            <a:avLst/>
          </a:prstGeom>
          <a:solidFill>
            <a:srgbClr val="000000">
              <a:alpha val="8000"/>
            </a:srgbClr>
          </a:solidFill>
          <a:ln/>
        </p:spPr>
      </p:sp>
      <p:sp>
        <p:nvSpPr>
          <p:cNvPr id="10" name="Shape 5"/>
          <p:cNvSpPr/>
          <p:nvPr/>
        </p:nvSpPr>
        <p:spPr>
          <a:xfrm>
            <a:off x="4676031" y="3509888"/>
            <a:ext cx="3976613" cy="5088"/>
          </a:xfrm>
          <a:prstGeom prst="rect">
            <a:avLst/>
          </a:prstGeom>
          <a:solidFill>
            <a:srgbClr val="000000">
              <a:alpha val="8000"/>
            </a:srgbClr>
          </a:solidFill>
          <a:ln/>
        </p:spPr>
      </p:sp>
      <p:sp>
        <p:nvSpPr>
          <p:cNvPr id="11" name="Shape 6"/>
          <p:cNvSpPr/>
          <p:nvPr/>
        </p:nvSpPr>
        <p:spPr>
          <a:xfrm>
            <a:off x="4676031" y="3695998"/>
            <a:ext cx="3976613" cy="5088"/>
          </a:xfrm>
          <a:prstGeom prst="rect">
            <a:avLst/>
          </a:prstGeom>
          <a:solidFill>
            <a:srgbClr val="000000">
              <a:alpha val="8000"/>
            </a:srgbClr>
          </a:solidFill>
          <a:ln/>
        </p:spPr>
      </p:sp>
      <p:sp>
        <p:nvSpPr>
          <p:cNvPr id="12" name="Text 7"/>
          <p:cNvSpPr/>
          <p:nvPr/>
        </p:nvSpPr>
        <p:spPr>
          <a:xfrm>
            <a:off x="4762649" y="3176811"/>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Size</a:t>
            </a:r>
            <a:endParaRPr lang="en-US" sz="600" dirty="0"/>
          </a:p>
        </p:txBody>
      </p:sp>
      <p:sp>
        <p:nvSpPr>
          <p:cNvPr id="13" name="Text 8"/>
          <p:cNvSpPr/>
          <p:nvPr/>
        </p:nvSpPr>
        <p:spPr>
          <a:xfrm>
            <a:off x="6084689" y="3176811"/>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65 cm</a:t>
            </a:r>
            <a:endParaRPr lang="en-US" sz="600" dirty="0"/>
          </a:p>
        </p:txBody>
      </p:sp>
      <p:sp>
        <p:nvSpPr>
          <p:cNvPr id="14" name="Text 9"/>
          <p:cNvSpPr/>
          <p:nvPr/>
        </p:nvSpPr>
        <p:spPr>
          <a:xfrm>
            <a:off x="7406729" y="3176811"/>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45 cm</a:t>
            </a:r>
            <a:endParaRPr lang="en-US" sz="600" dirty="0"/>
          </a:p>
        </p:txBody>
      </p:sp>
      <p:sp>
        <p:nvSpPr>
          <p:cNvPr id="15" name="Text 10"/>
          <p:cNvSpPr/>
          <p:nvPr/>
        </p:nvSpPr>
        <p:spPr>
          <a:xfrm>
            <a:off x="4762649" y="336292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 mm</a:t>
            </a:r>
            <a:endParaRPr lang="en-US" sz="600" dirty="0"/>
          </a:p>
        </p:txBody>
      </p:sp>
      <p:sp>
        <p:nvSpPr>
          <p:cNvPr id="16" name="Text 11"/>
          <p:cNvSpPr/>
          <p:nvPr/>
        </p:nvSpPr>
        <p:spPr>
          <a:xfrm>
            <a:off x="6084689" y="336292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$150,000</a:t>
            </a:r>
            <a:endParaRPr lang="en-US" sz="600" dirty="0"/>
          </a:p>
        </p:txBody>
      </p:sp>
      <p:sp>
        <p:nvSpPr>
          <p:cNvPr id="17" name="Text 12"/>
          <p:cNvSpPr/>
          <p:nvPr/>
        </p:nvSpPr>
        <p:spPr>
          <a:xfrm>
            <a:off x="7406729" y="336292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$150,000</a:t>
            </a:r>
            <a:endParaRPr lang="en-US" sz="600" dirty="0"/>
          </a:p>
        </p:txBody>
      </p:sp>
      <p:sp>
        <p:nvSpPr>
          <p:cNvPr id="18" name="Text 13"/>
          <p:cNvSpPr/>
          <p:nvPr/>
        </p:nvSpPr>
        <p:spPr>
          <a:xfrm>
            <a:off x="4762649" y="354903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4 mm</a:t>
            </a:r>
            <a:endParaRPr lang="en-US" sz="600" dirty="0"/>
          </a:p>
        </p:txBody>
      </p:sp>
      <p:sp>
        <p:nvSpPr>
          <p:cNvPr id="19" name="Text 14"/>
          <p:cNvSpPr/>
          <p:nvPr/>
        </p:nvSpPr>
        <p:spPr>
          <a:xfrm>
            <a:off x="6084689" y="354903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$200,000</a:t>
            </a:r>
            <a:endParaRPr lang="en-US" sz="600" dirty="0"/>
          </a:p>
        </p:txBody>
      </p:sp>
      <p:sp>
        <p:nvSpPr>
          <p:cNvPr id="20" name="Text 15"/>
          <p:cNvSpPr/>
          <p:nvPr/>
        </p:nvSpPr>
        <p:spPr>
          <a:xfrm>
            <a:off x="7406729" y="354903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a:t>
            </a:r>
            <a:endParaRPr lang="en-US" sz="600" dirty="0"/>
          </a:p>
        </p:txBody>
      </p:sp>
      <p:sp>
        <p:nvSpPr>
          <p:cNvPr id="21" name="Text 16"/>
          <p:cNvSpPr/>
          <p:nvPr/>
        </p:nvSpPr>
        <p:spPr>
          <a:xfrm>
            <a:off x="4762649" y="3735139"/>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6 mm</a:t>
            </a:r>
            <a:endParaRPr lang="en-US" sz="600" dirty="0"/>
          </a:p>
        </p:txBody>
      </p:sp>
      <p:sp>
        <p:nvSpPr>
          <p:cNvPr id="22" name="Text 17"/>
          <p:cNvSpPr/>
          <p:nvPr/>
        </p:nvSpPr>
        <p:spPr>
          <a:xfrm>
            <a:off x="6084689" y="3735139"/>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$290,000</a:t>
            </a:r>
            <a:endParaRPr lang="en-US" sz="600" dirty="0"/>
          </a:p>
        </p:txBody>
      </p:sp>
      <p:sp>
        <p:nvSpPr>
          <p:cNvPr id="23" name="Text 18"/>
          <p:cNvSpPr/>
          <p:nvPr/>
        </p:nvSpPr>
        <p:spPr>
          <a:xfrm>
            <a:off x="7406729" y="3735139"/>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a:t>
            </a:r>
            <a:endParaRPr lang="en-US" sz="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496119" y="385539"/>
            <a:ext cx="8151763" cy="203522"/>
          </a:xfrm>
          <a:prstGeom prst="rect">
            <a:avLst/>
          </a:prstGeom>
          <a:noFill/>
          <a:ln/>
        </p:spPr>
        <p:txBody>
          <a:bodyPr wrap="none" lIns="0" tIns="0" rIns="0" bIns="0" rtlCol="0" anchor="t"/>
          <a:lstStyle/>
          <a:p>
            <a:pPr algn="l" indent="0" marL="0">
              <a:lnSpc>
                <a:spcPct val="104000"/>
              </a:lnSpc>
              <a:buNone/>
            </a:pPr>
            <a:r>
              <a:rPr lang="en-US" sz="1250" dirty="0">
                <a:solidFill>
                  <a:srgbClr val="2C2926"/>
                </a:solidFill>
                <a:latin typeface="Bricolage Grotesque SemiBold" pitchFamily="34" charset="0"/>
                <a:ea typeface="Bricolage Grotesque SemiBold" pitchFamily="34" charset="-122"/>
                <a:cs typeface="Bricolage Grotesque SemiBold" pitchFamily="34" charset="-120"/>
              </a:rPr>
              <a:t>Cadena </a:t>
            </a:r>
            <a:pPr algn="l" indent="0" marL="0">
              <a:lnSpc>
                <a:spcPct val="104000"/>
              </a:lnSpc>
              <a:buNone/>
            </a:pPr>
            <a:r>
              <a:rPr lang="en-US" sz="1250" dirty="0">
                <a:solidFill>
                  <a:srgbClr val="D4A017"/>
                </a:solidFill>
                <a:latin typeface="Bricolage Grotesque SemiBold" pitchFamily="34" charset="0"/>
                <a:ea typeface="Bricolage Grotesque SemiBold" pitchFamily="34" charset="-122"/>
                <a:cs typeface="Bricolage Grotesque SemiBold" pitchFamily="34" charset="-120"/>
              </a:rPr>
              <a:t>Grabada</a:t>
            </a:r>
            <a:endParaRPr lang="en-US" sz="1250" dirty="0"/>
          </a:p>
        </p:txBody>
      </p:sp>
      <p:sp>
        <p:nvSpPr>
          <p:cNvPr id="3" name="Text 1"/>
          <p:cNvSpPr/>
          <p:nvPr/>
        </p:nvSpPr>
        <p:spPr>
          <a:xfrm>
            <a:off x="496119" y="695846"/>
            <a:ext cx="8151763" cy="215652"/>
          </a:xfrm>
          <a:prstGeom prst="rect">
            <a:avLst/>
          </a:prstGeom>
          <a:noFill/>
          <a:ln/>
        </p:spPr>
        <p:txBody>
          <a:bodyPr wrap="square" lIns="0" tIns="0" rIns="0" bIns="0" rtlCol="0" anchor="t">
            <a:normAutofit/>
          </a:bodyPr>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The Grabada chain features beautifully engraved link surfaces that add depth, texture, and artisanal character to a classic silhouette. Each link is individually detailed, creating a rich visual tapestry that elevates any outfit. The subtle interplay of polished and textured surfaces makes this chain a standout choice for discerning collectors.</a:t>
            </a:r>
            <a:endParaRPr lang="en-US" sz="600" dirty="0"/>
          </a:p>
        </p:txBody>
      </p:sp>
      <p:pic>
        <p:nvPicPr>
          <p:cNvPr id="4" name="Image 0" descr="preencoded.png">    </p:cNvPr>
          <p:cNvPicPr>
            <a:picLocks noChangeAspect="1"/>
          </p:cNvPicPr>
          <p:nvPr/>
        </p:nvPicPr>
        <p:blipFill>
          <a:blip r:embed="rId1"/>
          <a:stretch>
            <a:fillRect/>
          </a:stretch>
        </p:blipFill>
        <p:spPr>
          <a:xfrm>
            <a:off x="496119" y="1031602"/>
            <a:ext cx="2098477" cy="1743001"/>
          </a:xfrm>
          <a:prstGeom prst="rect">
            <a:avLst/>
          </a:prstGeom>
        </p:spPr>
      </p:pic>
      <p:pic>
        <p:nvPicPr>
          <p:cNvPr id="5" name="Image 1" descr="preencoded.png">    </p:cNvPr>
          <p:cNvPicPr>
            <a:picLocks noChangeAspect="1"/>
          </p:cNvPicPr>
          <p:nvPr/>
        </p:nvPicPr>
        <p:blipFill>
          <a:blip r:embed="rId2"/>
          <a:stretch>
            <a:fillRect/>
          </a:stretch>
        </p:blipFill>
        <p:spPr>
          <a:xfrm>
            <a:off x="4676031" y="1031602"/>
            <a:ext cx="1752823" cy="1743001"/>
          </a:xfrm>
          <a:prstGeom prst="rect">
            <a:avLst/>
          </a:prstGeom>
        </p:spPr>
      </p:pic>
      <p:pic>
        <p:nvPicPr>
          <p:cNvPr id="6" name="Image 2" descr="preencoded.png">    </p:cNvPr>
          <p:cNvPicPr>
            <a:picLocks noChangeAspect="1"/>
          </p:cNvPicPr>
          <p:nvPr/>
        </p:nvPicPr>
        <p:blipFill>
          <a:blip r:embed="rId3"/>
          <a:stretch>
            <a:fillRect/>
          </a:stretch>
        </p:blipFill>
        <p:spPr>
          <a:xfrm>
            <a:off x="496119" y="2954759"/>
            <a:ext cx="2038573" cy="1743075"/>
          </a:xfrm>
          <a:prstGeom prst="rect">
            <a:avLst/>
          </a:prstGeom>
        </p:spPr>
      </p:pic>
      <p:sp>
        <p:nvSpPr>
          <p:cNvPr id="7" name="Text 2"/>
          <p:cNvSpPr/>
          <p:nvPr/>
        </p:nvSpPr>
        <p:spPr>
          <a:xfrm>
            <a:off x="4676031" y="2948062"/>
            <a:ext cx="3976613" cy="127099"/>
          </a:xfrm>
          <a:prstGeom prst="rect">
            <a:avLst/>
          </a:prstGeom>
          <a:noFill/>
          <a:ln/>
        </p:spPr>
        <p:txBody>
          <a:bodyPr wrap="none" lIns="0" tIns="0" rIns="0" bIns="0" rtlCol="0" anchor="t"/>
          <a:lstStyle/>
          <a:p>
            <a:pPr algn="l" indent="0" marL="0">
              <a:lnSpc>
                <a:spcPct val="104000"/>
              </a:lnSpc>
              <a:buNone/>
            </a:pPr>
            <a:r>
              <a:rPr lang="en-US" sz="800" dirty="0">
                <a:solidFill>
                  <a:srgbClr val="2C2926"/>
                </a:solidFill>
                <a:latin typeface="Bricolage Grotesque SemiBold" pitchFamily="34" charset="0"/>
                <a:ea typeface="Bricolage Grotesque SemiBold" pitchFamily="34" charset="-122"/>
                <a:cs typeface="Bricolage Grotesque SemiBold" pitchFamily="34" charset="-120"/>
              </a:rPr>
              <a:t>Grabada — Pricing</a:t>
            </a:r>
            <a:endParaRPr lang="en-US" sz="800" dirty="0"/>
          </a:p>
        </p:txBody>
      </p:sp>
      <p:sp>
        <p:nvSpPr>
          <p:cNvPr id="8" name="Shape 3"/>
          <p:cNvSpPr/>
          <p:nvPr/>
        </p:nvSpPr>
        <p:spPr>
          <a:xfrm>
            <a:off x="4676031" y="3135213"/>
            <a:ext cx="3976613" cy="749201"/>
          </a:xfrm>
          <a:prstGeom prst="roundRect">
            <a:avLst>
              <a:gd name="adj" fmla="val 4564"/>
            </a:avLst>
          </a:prstGeom>
          <a:noFill/>
          <a:ln w="4763">
            <a:solidFill>
              <a:srgbClr val="000000">
                <a:alpha val="8000"/>
              </a:srgbClr>
            </a:solidFill>
            <a:prstDash val="solid"/>
          </a:ln>
        </p:spPr>
      </p:sp>
      <p:sp>
        <p:nvSpPr>
          <p:cNvPr id="9" name="Shape 4"/>
          <p:cNvSpPr/>
          <p:nvPr/>
        </p:nvSpPr>
        <p:spPr>
          <a:xfrm>
            <a:off x="4676031" y="3323704"/>
            <a:ext cx="3976613" cy="5088"/>
          </a:xfrm>
          <a:prstGeom prst="rect">
            <a:avLst/>
          </a:prstGeom>
          <a:solidFill>
            <a:srgbClr val="000000">
              <a:alpha val="8000"/>
            </a:srgbClr>
          </a:solidFill>
          <a:ln/>
        </p:spPr>
      </p:sp>
      <p:sp>
        <p:nvSpPr>
          <p:cNvPr id="10" name="Shape 5"/>
          <p:cNvSpPr/>
          <p:nvPr/>
        </p:nvSpPr>
        <p:spPr>
          <a:xfrm>
            <a:off x="4676031" y="3509814"/>
            <a:ext cx="3976613" cy="5088"/>
          </a:xfrm>
          <a:prstGeom prst="rect">
            <a:avLst/>
          </a:prstGeom>
          <a:solidFill>
            <a:srgbClr val="000000">
              <a:alpha val="8000"/>
            </a:srgbClr>
          </a:solidFill>
          <a:ln/>
        </p:spPr>
      </p:sp>
      <p:sp>
        <p:nvSpPr>
          <p:cNvPr id="11" name="Shape 6"/>
          <p:cNvSpPr/>
          <p:nvPr/>
        </p:nvSpPr>
        <p:spPr>
          <a:xfrm>
            <a:off x="4676031" y="3695923"/>
            <a:ext cx="3976613" cy="5088"/>
          </a:xfrm>
          <a:prstGeom prst="rect">
            <a:avLst/>
          </a:prstGeom>
          <a:solidFill>
            <a:srgbClr val="000000">
              <a:alpha val="8000"/>
            </a:srgbClr>
          </a:solidFill>
          <a:ln/>
        </p:spPr>
      </p:sp>
      <p:sp>
        <p:nvSpPr>
          <p:cNvPr id="12" name="Text 7"/>
          <p:cNvSpPr/>
          <p:nvPr/>
        </p:nvSpPr>
        <p:spPr>
          <a:xfrm>
            <a:off x="4762649" y="3176736"/>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Size</a:t>
            </a:r>
            <a:endParaRPr lang="en-US" sz="600" dirty="0"/>
          </a:p>
        </p:txBody>
      </p:sp>
      <p:sp>
        <p:nvSpPr>
          <p:cNvPr id="13" name="Text 8"/>
          <p:cNvSpPr/>
          <p:nvPr/>
        </p:nvSpPr>
        <p:spPr>
          <a:xfrm>
            <a:off x="6084689" y="3176736"/>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65 cm</a:t>
            </a:r>
            <a:endParaRPr lang="en-US" sz="600" dirty="0"/>
          </a:p>
        </p:txBody>
      </p:sp>
      <p:sp>
        <p:nvSpPr>
          <p:cNvPr id="14" name="Text 9"/>
          <p:cNvSpPr/>
          <p:nvPr/>
        </p:nvSpPr>
        <p:spPr>
          <a:xfrm>
            <a:off x="7406729" y="3176736"/>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45 cm</a:t>
            </a:r>
            <a:endParaRPr lang="en-US" sz="600" dirty="0"/>
          </a:p>
        </p:txBody>
      </p:sp>
      <p:sp>
        <p:nvSpPr>
          <p:cNvPr id="15" name="Text 10"/>
          <p:cNvSpPr/>
          <p:nvPr/>
        </p:nvSpPr>
        <p:spPr>
          <a:xfrm>
            <a:off x="4762649" y="3362846"/>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 mm</a:t>
            </a:r>
            <a:endParaRPr lang="en-US" sz="600" dirty="0"/>
          </a:p>
        </p:txBody>
      </p:sp>
      <p:sp>
        <p:nvSpPr>
          <p:cNvPr id="16" name="Text 11"/>
          <p:cNvSpPr/>
          <p:nvPr/>
        </p:nvSpPr>
        <p:spPr>
          <a:xfrm>
            <a:off x="6084689" y="3362846"/>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$150,000</a:t>
            </a:r>
            <a:endParaRPr lang="en-US" sz="600" dirty="0"/>
          </a:p>
        </p:txBody>
      </p:sp>
      <p:sp>
        <p:nvSpPr>
          <p:cNvPr id="17" name="Text 12"/>
          <p:cNvSpPr/>
          <p:nvPr/>
        </p:nvSpPr>
        <p:spPr>
          <a:xfrm>
            <a:off x="7406729" y="3362846"/>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$150,000</a:t>
            </a:r>
            <a:endParaRPr lang="en-US" sz="600" dirty="0"/>
          </a:p>
        </p:txBody>
      </p:sp>
      <p:sp>
        <p:nvSpPr>
          <p:cNvPr id="18" name="Text 13"/>
          <p:cNvSpPr/>
          <p:nvPr/>
        </p:nvSpPr>
        <p:spPr>
          <a:xfrm>
            <a:off x="4762649" y="3548955"/>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4 mm</a:t>
            </a:r>
            <a:endParaRPr lang="en-US" sz="600" dirty="0"/>
          </a:p>
        </p:txBody>
      </p:sp>
      <p:sp>
        <p:nvSpPr>
          <p:cNvPr id="19" name="Text 14"/>
          <p:cNvSpPr/>
          <p:nvPr/>
        </p:nvSpPr>
        <p:spPr>
          <a:xfrm>
            <a:off x="6084689" y="3548955"/>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$200,000</a:t>
            </a:r>
            <a:endParaRPr lang="en-US" sz="600" dirty="0"/>
          </a:p>
        </p:txBody>
      </p:sp>
      <p:sp>
        <p:nvSpPr>
          <p:cNvPr id="20" name="Text 15"/>
          <p:cNvSpPr/>
          <p:nvPr/>
        </p:nvSpPr>
        <p:spPr>
          <a:xfrm>
            <a:off x="7406729" y="3548955"/>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a:t>
            </a:r>
            <a:endParaRPr lang="en-US" sz="600" dirty="0"/>
          </a:p>
        </p:txBody>
      </p:sp>
      <p:sp>
        <p:nvSpPr>
          <p:cNvPr id="21" name="Text 16"/>
          <p:cNvSpPr/>
          <p:nvPr/>
        </p:nvSpPr>
        <p:spPr>
          <a:xfrm>
            <a:off x="4762649" y="3735065"/>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6 mm</a:t>
            </a:r>
            <a:endParaRPr lang="en-US" sz="600" dirty="0"/>
          </a:p>
        </p:txBody>
      </p:sp>
      <p:sp>
        <p:nvSpPr>
          <p:cNvPr id="22" name="Text 17"/>
          <p:cNvSpPr/>
          <p:nvPr/>
        </p:nvSpPr>
        <p:spPr>
          <a:xfrm>
            <a:off x="6084689" y="3735065"/>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$290,000</a:t>
            </a:r>
            <a:endParaRPr lang="en-US" sz="600" dirty="0"/>
          </a:p>
        </p:txBody>
      </p:sp>
      <p:sp>
        <p:nvSpPr>
          <p:cNvPr id="23" name="Text 18"/>
          <p:cNvSpPr/>
          <p:nvPr/>
        </p:nvSpPr>
        <p:spPr>
          <a:xfrm>
            <a:off x="7406729" y="3735065"/>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a:t>
            </a:r>
            <a:endParaRPr lang="en-US" sz="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496119" y="385614"/>
            <a:ext cx="8151763" cy="203522"/>
          </a:xfrm>
          <a:prstGeom prst="rect">
            <a:avLst/>
          </a:prstGeom>
          <a:noFill/>
          <a:ln/>
        </p:spPr>
        <p:txBody>
          <a:bodyPr wrap="none" lIns="0" tIns="0" rIns="0" bIns="0" rtlCol="0" anchor="t"/>
          <a:lstStyle/>
          <a:p>
            <a:pPr algn="l" indent="0" marL="0">
              <a:lnSpc>
                <a:spcPct val="104000"/>
              </a:lnSpc>
              <a:buNone/>
            </a:pPr>
            <a:r>
              <a:rPr lang="en-US" sz="1250" dirty="0">
                <a:solidFill>
                  <a:srgbClr val="2C2926"/>
                </a:solidFill>
                <a:latin typeface="Bricolage Grotesque SemiBold" pitchFamily="34" charset="0"/>
                <a:ea typeface="Bricolage Grotesque SemiBold" pitchFamily="34" charset="-122"/>
                <a:cs typeface="Bricolage Grotesque SemiBold" pitchFamily="34" charset="-120"/>
              </a:rPr>
              <a:t>Franco </a:t>
            </a:r>
            <a:pPr algn="l" indent="0" marL="0">
              <a:lnSpc>
                <a:spcPct val="104000"/>
              </a:lnSpc>
              <a:buNone/>
            </a:pPr>
            <a:r>
              <a:rPr lang="en-US" sz="1250" dirty="0">
                <a:solidFill>
                  <a:srgbClr val="D4A017"/>
                </a:solidFill>
                <a:latin typeface="Bricolage Grotesque SemiBold" pitchFamily="34" charset="0"/>
                <a:ea typeface="Bricolage Grotesque SemiBold" pitchFamily="34" charset="-122"/>
                <a:cs typeface="Bricolage Grotesque SemiBold" pitchFamily="34" charset="-120"/>
              </a:rPr>
              <a:t>Chain</a:t>
            </a:r>
            <a:endParaRPr lang="en-US" sz="1250" dirty="0"/>
          </a:p>
        </p:txBody>
      </p:sp>
      <p:sp>
        <p:nvSpPr>
          <p:cNvPr id="3" name="Text 1"/>
          <p:cNvSpPr/>
          <p:nvPr/>
        </p:nvSpPr>
        <p:spPr>
          <a:xfrm>
            <a:off x="496119" y="695920"/>
            <a:ext cx="8151763" cy="215652"/>
          </a:xfrm>
          <a:prstGeom prst="rect">
            <a:avLst/>
          </a:prstGeom>
          <a:noFill/>
          <a:ln/>
        </p:spPr>
        <p:txBody>
          <a:bodyPr wrap="square" lIns="0" tIns="0" rIns="0" bIns="0" rtlCol="0" anchor="t">
            <a:normAutofit/>
          </a:bodyPr>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The Franco chain is a heavy-link powerhouse — a beloved staple in men's jewelry known for its square, V-shaped links that interlock in a tight, dimensional weave. It lies flat yet has incredible visual weight, commanding attention without bulk. Pairs magnificently with pendants and medallions, providing a strong foundation for any statement piece.</a:t>
            </a:r>
            <a:endParaRPr lang="en-US" sz="600" dirty="0"/>
          </a:p>
        </p:txBody>
      </p:sp>
      <p:pic>
        <p:nvPicPr>
          <p:cNvPr id="4" name="Image 0" descr="preencoded.png">    </p:cNvPr>
          <p:cNvPicPr>
            <a:picLocks noChangeAspect="1"/>
          </p:cNvPicPr>
          <p:nvPr/>
        </p:nvPicPr>
        <p:blipFill>
          <a:blip r:embed="rId1"/>
          <a:stretch>
            <a:fillRect/>
          </a:stretch>
        </p:blipFill>
        <p:spPr>
          <a:xfrm>
            <a:off x="496119" y="1031677"/>
            <a:ext cx="2103313" cy="1743001"/>
          </a:xfrm>
          <a:prstGeom prst="rect">
            <a:avLst/>
          </a:prstGeom>
        </p:spPr>
      </p:pic>
      <p:pic>
        <p:nvPicPr>
          <p:cNvPr id="5" name="Image 1" descr="preencoded.png">    </p:cNvPr>
          <p:cNvPicPr>
            <a:picLocks noChangeAspect="1"/>
          </p:cNvPicPr>
          <p:nvPr/>
        </p:nvPicPr>
        <p:blipFill>
          <a:blip r:embed="rId2"/>
          <a:stretch>
            <a:fillRect/>
          </a:stretch>
        </p:blipFill>
        <p:spPr>
          <a:xfrm>
            <a:off x="4676031" y="1031677"/>
            <a:ext cx="1752823" cy="1743001"/>
          </a:xfrm>
          <a:prstGeom prst="rect">
            <a:avLst/>
          </a:prstGeom>
        </p:spPr>
      </p:pic>
      <p:pic>
        <p:nvPicPr>
          <p:cNvPr id="6" name="Image 2" descr="preencoded.png">    </p:cNvPr>
          <p:cNvPicPr>
            <a:picLocks noChangeAspect="1"/>
          </p:cNvPicPr>
          <p:nvPr/>
        </p:nvPicPr>
        <p:blipFill>
          <a:blip r:embed="rId3"/>
          <a:stretch>
            <a:fillRect/>
          </a:stretch>
        </p:blipFill>
        <p:spPr>
          <a:xfrm>
            <a:off x="496119" y="2954834"/>
            <a:ext cx="2039094" cy="1743001"/>
          </a:xfrm>
          <a:prstGeom prst="rect">
            <a:avLst/>
          </a:prstGeom>
        </p:spPr>
      </p:pic>
      <p:sp>
        <p:nvSpPr>
          <p:cNvPr id="7" name="Text 2"/>
          <p:cNvSpPr/>
          <p:nvPr/>
        </p:nvSpPr>
        <p:spPr>
          <a:xfrm>
            <a:off x="4676031" y="2948136"/>
            <a:ext cx="3976613" cy="127099"/>
          </a:xfrm>
          <a:prstGeom prst="rect">
            <a:avLst/>
          </a:prstGeom>
          <a:noFill/>
          <a:ln/>
        </p:spPr>
        <p:txBody>
          <a:bodyPr wrap="none" lIns="0" tIns="0" rIns="0" bIns="0" rtlCol="0" anchor="t"/>
          <a:lstStyle/>
          <a:p>
            <a:pPr algn="l" indent="0" marL="0">
              <a:lnSpc>
                <a:spcPct val="104000"/>
              </a:lnSpc>
              <a:buNone/>
            </a:pPr>
            <a:r>
              <a:rPr lang="en-US" sz="800" dirty="0">
                <a:solidFill>
                  <a:srgbClr val="2C2926"/>
                </a:solidFill>
                <a:latin typeface="Bricolage Grotesque SemiBold" pitchFamily="34" charset="0"/>
                <a:ea typeface="Bricolage Grotesque SemiBold" pitchFamily="34" charset="-122"/>
                <a:cs typeface="Bricolage Grotesque SemiBold" pitchFamily="34" charset="-120"/>
              </a:rPr>
              <a:t>Franco — Pricing</a:t>
            </a:r>
            <a:endParaRPr lang="en-US" sz="800" dirty="0"/>
          </a:p>
        </p:txBody>
      </p:sp>
      <p:sp>
        <p:nvSpPr>
          <p:cNvPr id="8" name="Shape 3"/>
          <p:cNvSpPr/>
          <p:nvPr/>
        </p:nvSpPr>
        <p:spPr>
          <a:xfrm>
            <a:off x="4676031" y="3135288"/>
            <a:ext cx="3976613" cy="749201"/>
          </a:xfrm>
          <a:prstGeom prst="roundRect">
            <a:avLst>
              <a:gd name="adj" fmla="val 4564"/>
            </a:avLst>
          </a:prstGeom>
          <a:noFill/>
          <a:ln w="4763">
            <a:solidFill>
              <a:srgbClr val="000000">
                <a:alpha val="8000"/>
              </a:srgbClr>
            </a:solidFill>
            <a:prstDash val="solid"/>
          </a:ln>
        </p:spPr>
      </p:sp>
      <p:sp>
        <p:nvSpPr>
          <p:cNvPr id="9" name="Shape 4"/>
          <p:cNvSpPr/>
          <p:nvPr/>
        </p:nvSpPr>
        <p:spPr>
          <a:xfrm>
            <a:off x="4676031" y="3323779"/>
            <a:ext cx="3976613" cy="5088"/>
          </a:xfrm>
          <a:prstGeom prst="rect">
            <a:avLst/>
          </a:prstGeom>
          <a:solidFill>
            <a:srgbClr val="000000">
              <a:alpha val="8000"/>
            </a:srgbClr>
          </a:solidFill>
          <a:ln/>
        </p:spPr>
      </p:sp>
      <p:sp>
        <p:nvSpPr>
          <p:cNvPr id="10" name="Shape 5"/>
          <p:cNvSpPr/>
          <p:nvPr/>
        </p:nvSpPr>
        <p:spPr>
          <a:xfrm>
            <a:off x="4676031" y="3509888"/>
            <a:ext cx="3976613" cy="5088"/>
          </a:xfrm>
          <a:prstGeom prst="rect">
            <a:avLst/>
          </a:prstGeom>
          <a:solidFill>
            <a:srgbClr val="000000">
              <a:alpha val="8000"/>
            </a:srgbClr>
          </a:solidFill>
          <a:ln/>
        </p:spPr>
      </p:sp>
      <p:sp>
        <p:nvSpPr>
          <p:cNvPr id="11" name="Shape 6"/>
          <p:cNvSpPr/>
          <p:nvPr/>
        </p:nvSpPr>
        <p:spPr>
          <a:xfrm>
            <a:off x="4676031" y="3695998"/>
            <a:ext cx="3976613" cy="5088"/>
          </a:xfrm>
          <a:prstGeom prst="rect">
            <a:avLst/>
          </a:prstGeom>
          <a:solidFill>
            <a:srgbClr val="000000">
              <a:alpha val="8000"/>
            </a:srgbClr>
          </a:solidFill>
          <a:ln/>
        </p:spPr>
      </p:sp>
      <p:sp>
        <p:nvSpPr>
          <p:cNvPr id="12" name="Text 7"/>
          <p:cNvSpPr/>
          <p:nvPr/>
        </p:nvSpPr>
        <p:spPr>
          <a:xfrm>
            <a:off x="4762649" y="3176811"/>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Size</a:t>
            </a:r>
            <a:endParaRPr lang="en-US" sz="600" dirty="0"/>
          </a:p>
        </p:txBody>
      </p:sp>
      <p:sp>
        <p:nvSpPr>
          <p:cNvPr id="13" name="Text 8"/>
          <p:cNvSpPr/>
          <p:nvPr/>
        </p:nvSpPr>
        <p:spPr>
          <a:xfrm>
            <a:off x="6084689" y="3176811"/>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65 cm</a:t>
            </a:r>
            <a:endParaRPr lang="en-US" sz="600" dirty="0"/>
          </a:p>
        </p:txBody>
      </p:sp>
      <p:sp>
        <p:nvSpPr>
          <p:cNvPr id="14" name="Text 9"/>
          <p:cNvSpPr/>
          <p:nvPr/>
        </p:nvSpPr>
        <p:spPr>
          <a:xfrm>
            <a:off x="7406729" y="3176811"/>
            <a:ext cx="1616571" cy="107826"/>
          </a:xfrm>
          <a:prstGeom prst="rect">
            <a:avLst/>
          </a:prstGeom>
          <a:noFill/>
          <a:ln/>
        </p:spPr>
        <p:txBody>
          <a:bodyPr wrap="none" lIns="0" tIns="0" rIns="0" bIns="0" rtlCol="0" anchor="t"/>
          <a:lstStyle/>
          <a:p>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45 cm</a:t>
            </a:r>
            <a:endParaRPr lang="en-US" sz="600" dirty="0"/>
          </a:p>
        </p:txBody>
      </p:sp>
      <p:sp>
        <p:nvSpPr>
          <p:cNvPr id="15" name="Text 10"/>
          <p:cNvSpPr/>
          <p:nvPr/>
        </p:nvSpPr>
        <p:spPr>
          <a:xfrm>
            <a:off x="4762649" y="336292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 mm</a:t>
            </a:r>
            <a:endParaRPr lang="en-US" sz="600" dirty="0"/>
          </a:p>
        </p:txBody>
      </p:sp>
      <p:sp>
        <p:nvSpPr>
          <p:cNvPr id="16" name="Text 11"/>
          <p:cNvSpPr/>
          <p:nvPr/>
        </p:nvSpPr>
        <p:spPr>
          <a:xfrm>
            <a:off x="6084689" y="336292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$150,000</a:t>
            </a:r>
            <a:endParaRPr lang="en-US" sz="600" dirty="0"/>
          </a:p>
        </p:txBody>
      </p:sp>
      <p:sp>
        <p:nvSpPr>
          <p:cNvPr id="17" name="Text 12"/>
          <p:cNvSpPr/>
          <p:nvPr/>
        </p:nvSpPr>
        <p:spPr>
          <a:xfrm>
            <a:off x="7406729" y="336292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$150,000</a:t>
            </a:r>
            <a:endParaRPr lang="en-US" sz="600" dirty="0"/>
          </a:p>
        </p:txBody>
      </p:sp>
      <p:sp>
        <p:nvSpPr>
          <p:cNvPr id="18" name="Text 13"/>
          <p:cNvSpPr/>
          <p:nvPr/>
        </p:nvSpPr>
        <p:spPr>
          <a:xfrm>
            <a:off x="4762649" y="354903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4 mm</a:t>
            </a:r>
            <a:endParaRPr lang="en-US" sz="600" dirty="0"/>
          </a:p>
        </p:txBody>
      </p:sp>
      <p:sp>
        <p:nvSpPr>
          <p:cNvPr id="19" name="Text 14"/>
          <p:cNvSpPr/>
          <p:nvPr/>
        </p:nvSpPr>
        <p:spPr>
          <a:xfrm>
            <a:off x="6084689" y="354903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$200,000</a:t>
            </a:r>
            <a:endParaRPr lang="en-US" sz="600" dirty="0"/>
          </a:p>
        </p:txBody>
      </p:sp>
      <p:sp>
        <p:nvSpPr>
          <p:cNvPr id="20" name="Text 15"/>
          <p:cNvSpPr/>
          <p:nvPr/>
        </p:nvSpPr>
        <p:spPr>
          <a:xfrm>
            <a:off x="7406729" y="3549030"/>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a:t>
            </a:r>
            <a:endParaRPr lang="en-US" sz="600" dirty="0"/>
          </a:p>
        </p:txBody>
      </p:sp>
      <p:sp>
        <p:nvSpPr>
          <p:cNvPr id="21" name="Text 16"/>
          <p:cNvSpPr/>
          <p:nvPr/>
        </p:nvSpPr>
        <p:spPr>
          <a:xfrm>
            <a:off x="4762649" y="3735139"/>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6 mm</a:t>
            </a:r>
            <a:endParaRPr lang="en-US" sz="600" dirty="0"/>
          </a:p>
        </p:txBody>
      </p:sp>
      <p:sp>
        <p:nvSpPr>
          <p:cNvPr id="22" name="Text 17"/>
          <p:cNvSpPr/>
          <p:nvPr/>
        </p:nvSpPr>
        <p:spPr>
          <a:xfrm>
            <a:off x="6084689" y="3735139"/>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$290,000</a:t>
            </a:r>
            <a:endParaRPr lang="en-US" sz="600" dirty="0"/>
          </a:p>
        </p:txBody>
      </p:sp>
      <p:sp>
        <p:nvSpPr>
          <p:cNvPr id="23" name="Text 18"/>
          <p:cNvSpPr/>
          <p:nvPr/>
        </p:nvSpPr>
        <p:spPr>
          <a:xfrm>
            <a:off x="7406729" y="3735139"/>
            <a:ext cx="1616571"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a:t>
            </a:r>
            <a:endParaRPr lang="en-US" sz="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496119" y="386879"/>
            <a:ext cx="8151763" cy="256803"/>
          </a:xfrm>
          <a:prstGeom prst="rect">
            <a:avLst/>
          </a:prstGeom>
          <a:noFill/>
          <a:ln/>
        </p:spPr>
        <p:txBody>
          <a:bodyPr wrap="none" lIns="0" tIns="0" rIns="0" bIns="0" rtlCol="0" anchor="t"/>
          <a:lstStyle/>
          <a:p>
            <a:pPr algn="l" indent="0" marL="0">
              <a:lnSpc>
                <a:spcPct val="104000"/>
              </a:lnSpc>
              <a:buNone/>
            </a:pPr>
            <a:r>
              <a:rPr lang="en-US" sz="1600" dirty="0">
                <a:solidFill>
                  <a:srgbClr val="2C2926"/>
                </a:solidFill>
                <a:latin typeface="Bricolage Grotesque SemiBold" pitchFamily="34" charset="0"/>
                <a:ea typeface="Bricolage Grotesque SemiBold" pitchFamily="34" charset="-122"/>
                <a:cs typeface="Bricolage Grotesque SemiBold" pitchFamily="34" charset="-120"/>
              </a:rPr>
              <a:t>Chain </a:t>
            </a:r>
            <a:pPr algn="l" indent="0" marL="0">
              <a:lnSpc>
                <a:spcPct val="104000"/>
              </a:lnSpc>
              <a:buNone/>
            </a:pPr>
            <a:r>
              <a:rPr lang="en-US" sz="1600" dirty="0">
                <a:solidFill>
                  <a:srgbClr val="D4A017"/>
                </a:solidFill>
                <a:latin typeface="Bricolage Grotesque SemiBold" pitchFamily="34" charset="0"/>
                <a:ea typeface="Bricolage Grotesque SemiBold" pitchFamily="34" charset="-122"/>
                <a:cs typeface="Bricolage Grotesque SemiBold" pitchFamily="34" charset="-120"/>
              </a:rPr>
              <a:t>Ancla</a:t>
            </a:r>
            <a:endParaRPr lang="en-US" sz="1600" dirty="0"/>
          </a:p>
        </p:txBody>
      </p:sp>
      <p:sp>
        <p:nvSpPr>
          <p:cNvPr id="3" name="Text 1"/>
          <p:cNvSpPr/>
          <p:nvPr/>
        </p:nvSpPr>
        <p:spPr>
          <a:xfrm>
            <a:off x="496119" y="813792"/>
            <a:ext cx="8151763" cy="300335"/>
          </a:xfrm>
          <a:prstGeom prst="rect">
            <a:avLst/>
          </a:prstGeom>
          <a:noFill/>
          <a:ln/>
        </p:spPr>
        <p:txBody>
          <a:bodyPr wrap="square" lIns="0" tIns="0" rIns="0" bIns="0" rtlCol="0" anchor="t">
            <a:normAutofit/>
          </a:bodyPr>
          <a:lstStyle/>
          <a:p>
            <a:pPr algn="l" indent="0" marL="0">
              <a:lnSpc>
                <a:spcPct val="122000"/>
              </a:lnSpc>
              <a:buNone/>
            </a:pPr>
            <a:r>
              <a:rPr lang="en-US" sz="800" dirty="0">
                <a:solidFill>
                  <a:srgbClr val="2C2926"/>
                </a:solidFill>
                <a:latin typeface="Inter" pitchFamily="34" charset="0"/>
                <a:ea typeface="Inter" pitchFamily="34" charset="-122"/>
                <a:cs typeface="Inter" pitchFamily="34" charset="-120"/>
              </a:rPr>
              <a:t>Named for the anchor — a symbol of strength and stability — this chain features large, open oval links connected by a central bar, reminiscent of a nautical chain. Its bold geometry and substantial feel make it one of our most impactful designs. Available in 4mm and 6mm for a look that commands the room.</a:t>
            </a:r>
            <a:endParaRPr lang="en-US" sz="800" dirty="0"/>
          </a:p>
        </p:txBody>
      </p:sp>
      <p:pic>
        <p:nvPicPr>
          <p:cNvPr id="4" name="Image 0" descr="preencoded.png">    </p:cNvPr>
          <p:cNvPicPr>
            <a:picLocks noChangeAspect="1"/>
          </p:cNvPicPr>
          <p:nvPr/>
        </p:nvPicPr>
        <p:blipFill>
          <a:blip r:embed="rId1"/>
          <a:stretch>
            <a:fillRect/>
          </a:stretch>
        </p:blipFill>
        <p:spPr>
          <a:xfrm>
            <a:off x="496119" y="1305520"/>
            <a:ext cx="2654201" cy="2199531"/>
          </a:xfrm>
          <a:prstGeom prst="rect">
            <a:avLst/>
          </a:prstGeom>
        </p:spPr>
      </p:pic>
      <p:pic>
        <p:nvPicPr>
          <p:cNvPr id="5" name="Image 1" descr="preencoded.png">    </p:cNvPr>
          <p:cNvPicPr>
            <a:picLocks noChangeAspect="1"/>
          </p:cNvPicPr>
          <p:nvPr/>
        </p:nvPicPr>
        <p:blipFill>
          <a:blip r:embed="rId2"/>
          <a:stretch>
            <a:fillRect/>
          </a:stretch>
        </p:blipFill>
        <p:spPr>
          <a:xfrm>
            <a:off x="4702076" y="1305520"/>
            <a:ext cx="2224385" cy="2199531"/>
          </a:xfrm>
          <a:prstGeom prst="rect">
            <a:avLst/>
          </a:prstGeom>
        </p:spPr>
      </p:pic>
      <p:sp>
        <p:nvSpPr>
          <p:cNvPr id="6" name="Text 2"/>
          <p:cNvSpPr/>
          <p:nvPr/>
        </p:nvSpPr>
        <p:spPr>
          <a:xfrm>
            <a:off x="4702076" y="3600748"/>
            <a:ext cx="3950568" cy="160511"/>
          </a:xfrm>
          <a:prstGeom prst="rect">
            <a:avLst/>
          </a:prstGeom>
          <a:noFill/>
          <a:ln/>
        </p:spPr>
        <p:txBody>
          <a:bodyPr wrap="none" lIns="0" tIns="0" rIns="0" bIns="0" rtlCol="0" anchor="t"/>
          <a:lstStyle/>
          <a:p>
            <a:pPr algn="l" indent="0" marL="0">
              <a:lnSpc>
                <a:spcPct val="104000"/>
              </a:lnSpc>
              <a:buNone/>
            </a:pPr>
            <a:r>
              <a:rPr lang="en-US" sz="1000" dirty="0">
                <a:solidFill>
                  <a:srgbClr val="2C2926"/>
                </a:solidFill>
                <a:latin typeface="Bricolage Grotesque SemiBold" pitchFamily="34" charset="0"/>
                <a:ea typeface="Bricolage Grotesque SemiBold" pitchFamily="34" charset="-122"/>
                <a:cs typeface="Bricolage Grotesque SemiBold" pitchFamily="34" charset="-120"/>
              </a:rPr>
              <a:t>Ancla — Pricing</a:t>
            </a:r>
            <a:endParaRPr lang="en-US" sz="1000" dirty="0"/>
          </a:p>
        </p:txBody>
      </p:sp>
      <p:sp>
        <p:nvSpPr>
          <p:cNvPr id="7" name="Shape 3"/>
          <p:cNvSpPr/>
          <p:nvPr/>
        </p:nvSpPr>
        <p:spPr>
          <a:xfrm>
            <a:off x="4702076" y="3856955"/>
            <a:ext cx="3950568" cy="803970"/>
          </a:xfrm>
          <a:prstGeom prst="roundRect">
            <a:avLst>
              <a:gd name="adj" fmla="val 5366"/>
            </a:avLst>
          </a:prstGeom>
          <a:noFill/>
          <a:ln w="4763">
            <a:solidFill>
              <a:srgbClr val="000000">
                <a:alpha val="8000"/>
              </a:srgbClr>
            </a:solidFill>
            <a:prstDash val="solid"/>
          </a:ln>
        </p:spPr>
      </p:sp>
      <p:sp>
        <p:nvSpPr>
          <p:cNvPr id="8" name="Shape 4"/>
          <p:cNvSpPr/>
          <p:nvPr/>
        </p:nvSpPr>
        <p:spPr>
          <a:xfrm>
            <a:off x="4702076" y="4125739"/>
            <a:ext cx="3950568" cy="6420"/>
          </a:xfrm>
          <a:prstGeom prst="rect">
            <a:avLst/>
          </a:prstGeom>
          <a:solidFill>
            <a:srgbClr val="000000">
              <a:alpha val="8000"/>
            </a:srgbClr>
          </a:solidFill>
          <a:ln/>
        </p:spPr>
      </p:sp>
      <p:sp>
        <p:nvSpPr>
          <p:cNvPr id="9" name="Shape 5"/>
          <p:cNvSpPr/>
          <p:nvPr/>
        </p:nvSpPr>
        <p:spPr>
          <a:xfrm>
            <a:off x="4702076" y="4392141"/>
            <a:ext cx="3950568" cy="6420"/>
          </a:xfrm>
          <a:prstGeom prst="rect">
            <a:avLst/>
          </a:prstGeom>
          <a:solidFill>
            <a:srgbClr val="000000">
              <a:alpha val="8000"/>
            </a:srgbClr>
          </a:solidFill>
          <a:ln/>
        </p:spPr>
      </p:sp>
      <p:sp>
        <p:nvSpPr>
          <p:cNvPr id="10" name="Text 6"/>
          <p:cNvSpPr/>
          <p:nvPr/>
        </p:nvSpPr>
        <p:spPr>
          <a:xfrm>
            <a:off x="4809604" y="3917454"/>
            <a:ext cx="2222302" cy="150168"/>
          </a:xfrm>
          <a:prstGeom prst="rect">
            <a:avLst/>
          </a:prstGeom>
          <a:noFill/>
          <a:ln/>
        </p:spPr>
        <p:txBody>
          <a:bodyPr wrap="none" lIns="0" tIns="0" rIns="0" bIns="0" rtlCol="0" anchor="t"/>
          <a:lstStyle/>
          <a:p>
            <a:pPr algn="l" indent="0" marL="0">
              <a:lnSpc>
                <a:spcPct val="122000"/>
              </a:lnSpc>
              <a:buNone/>
            </a:pPr>
            <a:r>
              <a:rPr lang="en-US" sz="800" b="1" dirty="0">
                <a:solidFill>
                  <a:srgbClr val="2C2926"/>
                </a:solidFill>
                <a:latin typeface="Inter Bold" pitchFamily="34" charset="0"/>
                <a:ea typeface="Inter Bold" pitchFamily="34" charset="-122"/>
                <a:cs typeface="Inter Bold" pitchFamily="34" charset="-120"/>
              </a:rPr>
              <a:t>Size</a:t>
            </a:r>
            <a:endParaRPr lang="en-US" sz="800" dirty="0"/>
          </a:p>
        </p:txBody>
      </p:sp>
      <p:sp>
        <p:nvSpPr>
          <p:cNvPr id="11" name="Text 7"/>
          <p:cNvSpPr/>
          <p:nvPr/>
        </p:nvSpPr>
        <p:spPr>
          <a:xfrm>
            <a:off x="6780088" y="3917454"/>
            <a:ext cx="2222302" cy="150168"/>
          </a:xfrm>
          <a:prstGeom prst="rect">
            <a:avLst/>
          </a:prstGeom>
          <a:noFill/>
          <a:ln/>
        </p:spPr>
        <p:txBody>
          <a:bodyPr wrap="none" lIns="0" tIns="0" rIns="0" bIns="0" rtlCol="0" anchor="t"/>
          <a:lstStyle/>
          <a:p>
            <a:pPr algn="l" indent="0" marL="0">
              <a:lnSpc>
                <a:spcPct val="122000"/>
              </a:lnSpc>
              <a:buNone/>
            </a:pPr>
            <a:r>
              <a:rPr lang="en-US" sz="800" b="1" dirty="0">
                <a:solidFill>
                  <a:srgbClr val="2C2926"/>
                </a:solidFill>
                <a:latin typeface="Inter Bold" pitchFamily="34" charset="0"/>
                <a:ea typeface="Inter Bold" pitchFamily="34" charset="-122"/>
                <a:cs typeface="Inter Bold" pitchFamily="34" charset="-120"/>
              </a:rPr>
              <a:t>65 cm</a:t>
            </a:r>
            <a:endParaRPr lang="en-US" sz="800" dirty="0"/>
          </a:p>
        </p:txBody>
      </p:sp>
      <p:sp>
        <p:nvSpPr>
          <p:cNvPr id="12" name="Text 8"/>
          <p:cNvSpPr/>
          <p:nvPr/>
        </p:nvSpPr>
        <p:spPr>
          <a:xfrm>
            <a:off x="4809604" y="4183856"/>
            <a:ext cx="2222302" cy="150168"/>
          </a:xfrm>
          <a:prstGeom prst="rect">
            <a:avLst/>
          </a:prstGeom>
          <a:noFill/>
          <a:ln/>
        </p:spPr>
        <p:txBody>
          <a:bodyPr wrap="none" lIns="0" tIns="0" rIns="0" bIns="0" rtlCol="0" anchor="t"/>
          <a:lstStyle/>
          <a:p>
            <a:pPr algn="l" indent="0" marL="0">
              <a:lnSpc>
                <a:spcPct val="122000"/>
              </a:lnSpc>
              <a:buNone/>
            </a:pPr>
            <a:r>
              <a:rPr lang="en-US" sz="800" dirty="0">
                <a:solidFill>
                  <a:srgbClr val="2C2926"/>
                </a:solidFill>
                <a:latin typeface="Inter" pitchFamily="34" charset="0"/>
                <a:ea typeface="Inter" pitchFamily="34" charset="-122"/>
                <a:cs typeface="Inter" pitchFamily="34" charset="-120"/>
              </a:rPr>
              <a:t>4 mm</a:t>
            </a:r>
            <a:endParaRPr lang="en-US" sz="800" dirty="0"/>
          </a:p>
        </p:txBody>
      </p:sp>
      <p:sp>
        <p:nvSpPr>
          <p:cNvPr id="13" name="Text 9"/>
          <p:cNvSpPr/>
          <p:nvPr/>
        </p:nvSpPr>
        <p:spPr>
          <a:xfrm>
            <a:off x="6780088" y="4183856"/>
            <a:ext cx="2222302" cy="150168"/>
          </a:xfrm>
          <a:prstGeom prst="rect">
            <a:avLst/>
          </a:prstGeom>
          <a:noFill/>
          <a:ln/>
        </p:spPr>
        <p:txBody>
          <a:bodyPr wrap="none" lIns="0" tIns="0" rIns="0" bIns="0" rtlCol="0" anchor="t"/>
          <a:lstStyle/>
          <a:p>
            <a:pPr algn="l" indent="0" marL="0">
              <a:lnSpc>
                <a:spcPct val="122000"/>
              </a:lnSpc>
              <a:buNone/>
            </a:pPr>
            <a:r>
              <a:rPr lang="en-US" sz="800" dirty="0">
                <a:solidFill>
                  <a:srgbClr val="2C2926"/>
                </a:solidFill>
                <a:latin typeface="Inter" pitchFamily="34" charset="0"/>
                <a:ea typeface="Inter" pitchFamily="34" charset="-122"/>
                <a:cs typeface="Inter" pitchFamily="34" charset="-120"/>
              </a:rPr>
              <a:t>$200,000</a:t>
            </a:r>
            <a:endParaRPr lang="en-US" sz="800" dirty="0"/>
          </a:p>
        </p:txBody>
      </p:sp>
      <p:sp>
        <p:nvSpPr>
          <p:cNvPr id="14" name="Text 10"/>
          <p:cNvSpPr/>
          <p:nvPr/>
        </p:nvSpPr>
        <p:spPr>
          <a:xfrm>
            <a:off x="4809604" y="4450259"/>
            <a:ext cx="2222302" cy="150168"/>
          </a:xfrm>
          <a:prstGeom prst="rect">
            <a:avLst/>
          </a:prstGeom>
          <a:noFill/>
          <a:ln/>
        </p:spPr>
        <p:txBody>
          <a:bodyPr wrap="none" lIns="0" tIns="0" rIns="0" bIns="0" rtlCol="0" anchor="t"/>
          <a:lstStyle/>
          <a:p>
            <a:pPr algn="l" indent="0" marL="0">
              <a:lnSpc>
                <a:spcPct val="122000"/>
              </a:lnSpc>
              <a:buNone/>
            </a:pPr>
            <a:r>
              <a:rPr lang="en-US" sz="800" dirty="0">
                <a:solidFill>
                  <a:srgbClr val="2C2926"/>
                </a:solidFill>
                <a:latin typeface="Inter" pitchFamily="34" charset="0"/>
                <a:ea typeface="Inter" pitchFamily="34" charset="-122"/>
                <a:cs typeface="Inter" pitchFamily="34" charset="-120"/>
              </a:rPr>
              <a:t>6 mm</a:t>
            </a:r>
            <a:endParaRPr lang="en-US" sz="800" dirty="0"/>
          </a:p>
        </p:txBody>
      </p:sp>
      <p:sp>
        <p:nvSpPr>
          <p:cNvPr id="15" name="Text 11"/>
          <p:cNvSpPr/>
          <p:nvPr/>
        </p:nvSpPr>
        <p:spPr>
          <a:xfrm>
            <a:off x="6780088" y="4450259"/>
            <a:ext cx="2222302" cy="150168"/>
          </a:xfrm>
          <a:prstGeom prst="rect">
            <a:avLst/>
          </a:prstGeom>
          <a:noFill/>
          <a:ln/>
        </p:spPr>
        <p:txBody>
          <a:bodyPr wrap="none" lIns="0" tIns="0" rIns="0" bIns="0" rtlCol="0" anchor="t"/>
          <a:lstStyle/>
          <a:p>
            <a:pPr algn="l" indent="0" marL="0">
              <a:lnSpc>
                <a:spcPct val="122000"/>
              </a:lnSpc>
              <a:buNone/>
            </a:pPr>
            <a:r>
              <a:rPr lang="en-US" sz="800" dirty="0">
                <a:solidFill>
                  <a:srgbClr val="2C2926"/>
                </a:solidFill>
                <a:latin typeface="Inter" pitchFamily="34" charset="0"/>
                <a:ea typeface="Inter" pitchFamily="34" charset="-122"/>
                <a:cs typeface="Inter" pitchFamily="34" charset="-120"/>
              </a:rPr>
              <a:t>$290,000</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496119" y="380107"/>
            <a:ext cx="8151763" cy="261640"/>
          </a:xfrm>
          <a:prstGeom prst="rect">
            <a:avLst/>
          </a:prstGeom>
          <a:noFill/>
          <a:ln/>
        </p:spPr>
        <p:txBody>
          <a:bodyPr wrap="none" lIns="0" tIns="0" rIns="0" bIns="0" rtlCol="0" anchor="t"/>
          <a:lstStyle/>
          <a:p>
            <a:pPr algn="l" indent="0" marL="0">
              <a:lnSpc>
                <a:spcPct val="104000"/>
              </a:lnSpc>
              <a:buNone/>
            </a:pPr>
            <a:r>
              <a:rPr lang="en-US" sz="1600" dirty="0">
                <a:solidFill>
                  <a:srgbClr val="2C2926"/>
                </a:solidFill>
                <a:latin typeface="Bricolage Grotesque SemiBold" pitchFamily="34" charset="0"/>
                <a:ea typeface="Bricolage Grotesque SemiBold" pitchFamily="34" charset="-122"/>
                <a:cs typeface="Bricolage Grotesque SemiBold" pitchFamily="34" charset="-120"/>
              </a:rPr>
              <a:t>Cadena </a:t>
            </a:r>
            <a:pPr algn="l" indent="0" marL="0">
              <a:lnSpc>
                <a:spcPct val="104000"/>
              </a:lnSpc>
              <a:buNone/>
            </a:pPr>
            <a:r>
              <a:rPr lang="en-US" sz="1600" dirty="0">
                <a:solidFill>
                  <a:srgbClr val="D4A017"/>
                </a:solidFill>
                <a:latin typeface="Bricolage Grotesque SemiBold" pitchFamily="34" charset="0"/>
                <a:ea typeface="Bricolage Grotesque SemiBold" pitchFamily="34" charset="-122"/>
                <a:cs typeface="Bricolage Grotesque SemiBold" pitchFamily="34" charset="-120"/>
              </a:rPr>
              <a:t>Tennis</a:t>
            </a:r>
            <a:endParaRPr lang="en-US" sz="1600" dirty="0"/>
          </a:p>
        </p:txBody>
      </p:sp>
      <p:sp>
        <p:nvSpPr>
          <p:cNvPr id="3" name="Text 1"/>
          <p:cNvSpPr/>
          <p:nvPr/>
        </p:nvSpPr>
        <p:spPr>
          <a:xfrm>
            <a:off x="496119" y="818331"/>
            <a:ext cx="8151763" cy="308818"/>
          </a:xfrm>
          <a:prstGeom prst="rect">
            <a:avLst/>
          </a:prstGeom>
          <a:noFill/>
          <a:ln/>
        </p:spPr>
        <p:txBody>
          <a:bodyPr wrap="square" lIns="0" tIns="0" rIns="0" bIns="0" rtlCol="0" anchor="t">
            <a:normAutofit/>
          </a:bodyPr>
          <a:lstStyle/>
          <a:p>
            <a:pPr algn="l" indent="0" marL="0">
              <a:lnSpc>
                <a:spcPct val="123000"/>
              </a:lnSpc>
              <a:buNone/>
            </a:pPr>
            <a:r>
              <a:rPr lang="en-US" sz="800" dirty="0">
                <a:solidFill>
                  <a:srgbClr val="2C2926"/>
                </a:solidFill>
                <a:latin typeface="Inter" pitchFamily="34" charset="0"/>
                <a:ea typeface="Inter" pitchFamily="34" charset="-122"/>
                <a:cs typeface="Inter" pitchFamily="34" charset="-120"/>
              </a:rPr>
              <a:t>Glamour at its most wearable — the Tennis chain is a continuous row of brilliant gemstones set in gold, creating a dazzling, uninterrupted line of color and light. Our version features exquisite green, clear, or black stones set in 18K gold-plated bezels. A single piece worn alone transforms any look from ordinary to extraordinary.</a:t>
            </a:r>
            <a:endParaRPr lang="en-US" sz="800" dirty="0"/>
          </a:p>
        </p:txBody>
      </p:sp>
      <p:pic>
        <p:nvPicPr>
          <p:cNvPr id="4" name="Image 0" descr="preencoded.png">    </p:cNvPr>
          <p:cNvPicPr>
            <a:picLocks noChangeAspect="1"/>
          </p:cNvPicPr>
          <p:nvPr/>
        </p:nvPicPr>
        <p:blipFill>
          <a:blip r:embed="rId1"/>
          <a:stretch>
            <a:fillRect/>
          </a:stretch>
        </p:blipFill>
        <p:spPr>
          <a:xfrm>
            <a:off x="496119" y="1325835"/>
            <a:ext cx="2703388" cy="2241054"/>
          </a:xfrm>
          <a:prstGeom prst="rect">
            <a:avLst/>
          </a:prstGeom>
        </p:spPr>
      </p:pic>
      <p:pic>
        <p:nvPicPr>
          <p:cNvPr id="5" name="Image 1" descr="preencoded.png">    </p:cNvPr>
          <p:cNvPicPr>
            <a:picLocks noChangeAspect="1"/>
          </p:cNvPicPr>
          <p:nvPr/>
        </p:nvPicPr>
        <p:blipFill>
          <a:blip r:embed="rId2"/>
          <a:stretch>
            <a:fillRect/>
          </a:stretch>
        </p:blipFill>
        <p:spPr>
          <a:xfrm>
            <a:off x="4704383" y="1325835"/>
            <a:ext cx="2621012" cy="2241054"/>
          </a:xfrm>
          <a:prstGeom prst="rect">
            <a:avLst/>
          </a:prstGeom>
        </p:spPr>
      </p:pic>
      <p:sp>
        <p:nvSpPr>
          <p:cNvPr id="6" name="Shape 2"/>
          <p:cNvSpPr/>
          <p:nvPr/>
        </p:nvSpPr>
        <p:spPr>
          <a:xfrm>
            <a:off x="496119" y="3765575"/>
            <a:ext cx="2658368" cy="744066"/>
          </a:xfrm>
          <a:prstGeom prst="roundRect">
            <a:avLst>
              <a:gd name="adj" fmla="val 5908"/>
            </a:avLst>
          </a:prstGeom>
          <a:solidFill>
            <a:srgbClr val="FFFFFF"/>
          </a:solidFill>
          <a:ln w="4763">
            <a:solidFill>
              <a:srgbClr val="F8ECD3"/>
            </a:solidFill>
            <a:prstDash val="solid"/>
          </a:ln>
        </p:spPr>
      </p:sp>
      <p:sp>
        <p:nvSpPr>
          <p:cNvPr id="7" name="Text 3"/>
          <p:cNvSpPr/>
          <p:nvPr/>
        </p:nvSpPr>
        <p:spPr>
          <a:xfrm>
            <a:off x="605507" y="3874963"/>
            <a:ext cx="2439591" cy="163488"/>
          </a:xfrm>
          <a:prstGeom prst="rect">
            <a:avLst/>
          </a:prstGeom>
          <a:noFill/>
          <a:ln/>
        </p:spPr>
        <p:txBody>
          <a:bodyPr wrap="none" lIns="0" tIns="0" rIns="0" bIns="0" rtlCol="0" anchor="t"/>
          <a:lstStyle/>
          <a:p>
            <a:pPr algn="l" indent="0" marL="0">
              <a:lnSpc>
                <a:spcPct val="104000"/>
              </a:lnSpc>
              <a:buNone/>
            </a:pPr>
            <a:r>
              <a:rPr lang="en-US" sz="10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1000" dirty="0">
                <a:solidFill>
                  <a:srgbClr val="2C2926"/>
                </a:solidFill>
                <a:latin typeface="Bricolage Grotesque SemiBold" pitchFamily="34" charset="0"/>
                <a:ea typeface="Bricolage Grotesque SemiBold" pitchFamily="34" charset="-122"/>
                <a:cs typeface="Bricolage Grotesque SemiBold" pitchFamily="34" charset="-120"/>
              </a:rPr>
              <a:t> Green Stones</a:t>
            </a:r>
            <a:endParaRPr lang="en-US" sz="1000" dirty="0"/>
          </a:p>
        </p:txBody>
      </p:sp>
      <p:sp>
        <p:nvSpPr>
          <p:cNvPr id="8" name="Text 4"/>
          <p:cNvSpPr/>
          <p:nvPr/>
        </p:nvSpPr>
        <p:spPr>
          <a:xfrm>
            <a:off x="605507" y="4091434"/>
            <a:ext cx="2439591" cy="308818"/>
          </a:xfrm>
          <a:prstGeom prst="rect">
            <a:avLst/>
          </a:prstGeom>
          <a:noFill/>
          <a:ln/>
        </p:spPr>
        <p:txBody>
          <a:bodyPr wrap="square" lIns="0" tIns="0" rIns="0" bIns="0" rtlCol="0" anchor="t">
            <a:normAutofit/>
          </a:bodyPr>
          <a:lstStyle/>
          <a:p>
            <a:pPr algn="l" indent="0" marL="0">
              <a:lnSpc>
                <a:spcPct val="123000"/>
              </a:lnSpc>
              <a:buNone/>
            </a:pPr>
            <a:r>
              <a:rPr lang="en-US" sz="800" dirty="0">
                <a:solidFill>
                  <a:srgbClr val="2C2926"/>
                </a:solidFill>
                <a:latin typeface="Inter" pitchFamily="34" charset="0"/>
                <a:ea typeface="Inter" pitchFamily="34" charset="-122"/>
                <a:cs typeface="Inter" pitchFamily="34" charset="-120"/>
              </a:rPr>
              <a:t>Colombian emerald-inspired — vibrant and luminous</a:t>
            </a:r>
            <a:endParaRPr lang="en-US" sz="800" dirty="0"/>
          </a:p>
        </p:txBody>
      </p:sp>
      <p:sp>
        <p:nvSpPr>
          <p:cNvPr id="9" name="Shape 5"/>
          <p:cNvSpPr/>
          <p:nvPr/>
        </p:nvSpPr>
        <p:spPr>
          <a:xfrm>
            <a:off x="3242742" y="3765575"/>
            <a:ext cx="2658442" cy="744066"/>
          </a:xfrm>
          <a:prstGeom prst="roundRect">
            <a:avLst>
              <a:gd name="adj" fmla="val 5908"/>
            </a:avLst>
          </a:prstGeom>
          <a:solidFill>
            <a:srgbClr val="FFFFFF"/>
          </a:solidFill>
          <a:ln w="4763">
            <a:solidFill>
              <a:srgbClr val="F8ECD3"/>
            </a:solidFill>
            <a:prstDash val="solid"/>
          </a:ln>
        </p:spPr>
      </p:sp>
      <p:sp>
        <p:nvSpPr>
          <p:cNvPr id="10" name="Text 6"/>
          <p:cNvSpPr/>
          <p:nvPr/>
        </p:nvSpPr>
        <p:spPr>
          <a:xfrm>
            <a:off x="3352130" y="3874963"/>
            <a:ext cx="2439665" cy="163488"/>
          </a:xfrm>
          <a:prstGeom prst="rect">
            <a:avLst/>
          </a:prstGeom>
          <a:noFill/>
          <a:ln/>
        </p:spPr>
        <p:txBody>
          <a:bodyPr wrap="none" lIns="0" tIns="0" rIns="0" bIns="0" rtlCol="0" anchor="t"/>
          <a:lstStyle/>
          <a:p>
            <a:pPr algn="l" indent="0" marL="0">
              <a:lnSpc>
                <a:spcPct val="104000"/>
              </a:lnSpc>
              <a:buNone/>
            </a:pPr>
            <a:r>
              <a:rPr lang="en-US" sz="10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1000" dirty="0">
                <a:solidFill>
                  <a:srgbClr val="2C2926"/>
                </a:solidFill>
                <a:latin typeface="Bricolage Grotesque SemiBold" pitchFamily="34" charset="0"/>
                <a:ea typeface="Bricolage Grotesque SemiBold" pitchFamily="34" charset="-122"/>
                <a:cs typeface="Bricolage Grotesque SemiBold" pitchFamily="34" charset="-120"/>
              </a:rPr>
              <a:t> Clear Stones</a:t>
            </a:r>
            <a:endParaRPr lang="en-US" sz="1000" dirty="0"/>
          </a:p>
        </p:txBody>
      </p:sp>
      <p:sp>
        <p:nvSpPr>
          <p:cNvPr id="11" name="Text 7"/>
          <p:cNvSpPr/>
          <p:nvPr/>
        </p:nvSpPr>
        <p:spPr>
          <a:xfrm>
            <a:off x="3352130" y="4091434"/>
            <a:ext cx="2439665" cy="154409"/>
          </a:xfrm>
          <a:prstGeom prst="rect">
            <a:avLst/>
          </a:prstGeom>
          <a:noFill/>
          <a:ln/>
        </p:spPr>
        <p:txBody>
          <a:bodyPr wrap="none" lIns="0" tIns="0" rIns="0" bIns="0" rtlCol="0" anchor="t"/>
          <a:lstStyle/>
          <a:p>
            <a:pPr algn="l" indent="0" marL="0">
              <a:lnSpc>
                <a:spcPct val="123000"/>
              </a:lnSpc>
              <a:buNone/>
            </a:pPr>
            <a:r>
              <a:rPr lang="en-US" sz="800" dirty="0">
                <a:solidFill>
                  <a:srgbClr val="2C2926"/>
                </a:solidFill>
                <a:latin typeface="Inter" pitchFamily="34" charset="0"/>
                <a:ea typeface="Inter" pitchFamily="34" charset="-122"/>
                <a:cs typeface="Inter" pitchFamily="34" charset="-120"/>
              </a:rPr>
              <a:t>Diamond-like brilliance — timeless and versatile</a:t>
            </a:r>
            <a:endParaRPr lang="en-US" sz="800" dirty="0"/>
          </a:p>
        </p:txBody>
      </p:sp>
      <p:sp>
        <p:nvSpPr>
          <p:cNvPr id="12" name="Shape 8"/>
          <p:cNvSpPr/>
          <p:nvPr/>
        </p:nvSpPr>
        <p:spPr>
          <a:xfrm>
            <a:off x="5989439" y="3765575"/>
            <a:ext cx="2658442" cy="744066"/>
          </a:xfrm>
          <a:prstGeom prst="roundRect">
            <a:avLst>
              <a:gd name="adj" fmla="val 5908"/>
            </a:avLst>
          </a:prstGeom>
          <a:solidFill>
            <a:srgbClr val="FFFFFF"/>
          </a:solidFill>
          <a:ln w="4763">
            <a:solidFill>
              <a:srgbClr val="F8ECD3"/>
            </a:solidFill>
            <a:prstDash val="solid"/>
          </a:ln>
        </p:spPr>
      </p:sp>
      <p:sp>
        <p:nvSpPr>
          <p:cNvPr id="13" name="Text 9"/>
          <p:cNvSpPr/>
          <p:nvPr/>
        </p:nvSpPr>
        <p:spPr>
          <a:xfrm>
            <a:off x="6098828" y="3874963"/>
            <a:ext cx="2439665" cy="163488"/>
          </a:xfrm>
          <a:prstGeom prst="rect">
            <a:avLst/>
          </a:prstGeom>
          <a:noFill/>
          <a:ln/>
        </p:spPr>
        <p:txBody>
          <a:bodyPr wrap="none" lIns="0" tIns="0" rIns="0" bIns="0" rtlCol="0" anchor="t"/>
          <a:lstStyle/>
          <a:p>
            <a:pPr algn="l" indent="0" marL="0">
              <a:lnSpc>
                <a:spcPct val="104000"/>
              </a:lnSpc>
              <a:buNone/>
            </a:pPr>
            <a:r>
              <a:rPr lang="en-US" sz="10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1000" dirty="0">
                <a:solidFill>
                  <a:srgbClr val="2C2926"/>
                </a:solidFill>
                <a:latin typeface="Bricolage Grotesque SemiBold" pitchFamily="34" charset="0"/>
                <a:ea typeface="Bricolage Grotesque SemiBold" pitchFamily="34" charset="-122"/>
                <a:cs typeface="Bricolage Grotesque SemiBold" pitchFamily="34" charset="-120"/>
              </a:rPr>
              <a:t> Black Stones</a:t>
            </a:r>
            <a:endParaRPr lang="en-US" sz="1000" dirty="0"/>
          </a:p>
        </p:txBody>
      </p:sp>
      <p:sp>
        <p:nvSpPr>
          <p:cNvPr id="14" name="Text 10"/>
          <p:cNvSpPr/>
          <p:nvPr/>
        </p:nvSpPr>
        <p:spPr>
          <a:xfrm>
            <a:off x="6098828" y="4091434"/>
            <a:ext cx="2439665" cy="154409"/>
          </a:xfrm>
          <a:prstGeom prst="rect">
            <a:avLst/>
          </a:prstGeom>
          <a:noFill/>
          <a:ln/>
        </p:spPr>
        <p:txBody>
          <a:bodyPr wrap="none" lIns="0" tIns="0" rIns="0" bIns="0" rtlCol="0" anchor="t"/>
          <a:lstStyle/>
          <a:p>
            <a:pPr algn="l" indent="0" marL="0">
              <a:lnSpc>
                <a:spcPct val="123000"/>
              </a:lnSpc>
              <a:buNone/>
            </a:pPr>
            <a:r>
              <a:rPr lang="en-US" sz="800" dirty="0">
                <a:solidFill>
                  <a:srgbClr val="2C2926"/>
                </a:solidFill>
                <a:latin typeface="Inter" pitchFamily="34" charset="0"/>
                <a:ea typeface="Inter" pitchFamily="34" charset="-122"/>
                <a:cs typeface="Inter" pitchFamily="34" charset="-120"/>
              </a:rPr>
              <a:t>Edgy, modern — dramatic contrast with gold</a:t>
            </a:r>
            <a:endParaRPr lang="en-US" sz="800" dirty="0"/>
          </a:p>
        </p:txBody>
      </p:sp>
      <p:sp>
        <p:nvSpPr>
          <p:cNvPr id="15" name="Text 11"/>
          <p:cNvSpPr/>
          <p:nvPr/>
        </p:nvSpPr>
        <p:spPr>
          <a:xfrm>
            <a:off x="267519" y="4608984"/>
            <a:ext cx="8608963" cy="154409"/>
          </a:xfrm>
          <a:prstGeom prst="rect">
            <a:avLst/>
          </a:prstGeom>
          <a:noFill/>
          <a:ln/>
        </p:spPr>
        <p:txBody>
          <a:bodyPr wrap="none" lIns="0" tIns="0" rIns="0" bIns="0" rtlCol="0" anchor="t"/>
          <a:lstStyle/>
          <a:p>
            <a:pPr algn="ctr" indent="0" marL="0">
              <a:lnSpc>
                <a:spcPct val="123000"/>
              </a:lnSpc>
              <a:buNone/>
            </a:pPr>
            <a:r>
              <a:rPr lang="en-US" sz="800" b="1" dirty="0">
                <a:solidFill>
                  <a:srgbClr val="2C2926"/>
                </a:solidFill>
                <a:latin typeface="Inter Bold" pitchFamily="34" charset="0"/>
                <a:ea typeface="Inter Bold" pitchFamily="34" charset="-122"/>
                <a:cs typeface="Inter Bold" pitchFamily="34" charset="-120"/>
              </a:rPr>
              <a:t>65 cm / 3 mm — $300,000</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906810"/>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2C2926"/>
                </a:solidFill>
                <a:latin typeface="Bricolage Grotesque SemiBold" pitchFamily="34" charset="0"/>
                <a:ea typeface="Bricolage Grotesque SemiBold" pitchFamily="34" charset="-122"/>
                <a:cs typeface="Bricolage Grotesque SemiBold" pitchFamily="34" charset="-120"/>
              </a:rPr>
              <a:t>What Makes Our Gold Different?</a:t>
            </a:r>
            <a:endParaRPr lang="en-US" sz="2400" dirty="0"/>
          </a:p>
        </p:txBody>
      </p:sp>
      <p:sp>
        <p:nvSpPr>
          <p:cNvPr id="3" name="Shape 1"/>
          <p:cNvSpPr/>
          <p:nvPr/>
        </p:nvSpPr>
        <p:spPr>
          <a:xfrm>
            <a:off x="496119" y="1542380"/>
            <a:ext cx="1463129" cy="188565"/>
          </a:xfrm>
          <a:prstGeom prst="roundRect">
            <a:avLst>
              <a:gd name="adj" fmla="val 22104"/>
            </a:avLst>
          </a:prstGeom>
          <a:solidFill>
            <a:srgbClr val="F8ECD3"/>
          </a:solidFill>
          <a:ln/>
        </p:spPr>
      </p:sp>
      <p:pic>
        <p:nvPicPr>
          <p:cNvPr id="4" name="Image 0" descr="preencoded.png">    </p:cNvPr>
          <p:cNvPicPr>
            <a:picLocks noChangeAspect="1"/>
          </p:cNvPicPr>
          <p:nvPr/>
        </p:nvPicPr>
        <p:blipFill>
          <a:blip r:embed="rId1"/>
          <a:stretch>
            <a:fillRect/>
          </a:stretch>
        </p:blipFill>
        <p:spPr>
          <a:xfrm>
            <a:off x="570533" y="1587029"/>
            <a:ext cx="99194" cy="99194"/>
          </a:xfrm>
          <a:prstGeom prst="rect">
            <a:avLst/>
          </a:prstGeom>
        </p:spPr>
      </p:pic>
      <p:sp>
        <p:nvSpPr>
          <p:cNvPr id="5" name="Text 2"/>
          <p:cNvSpPr/>
          <p:nvPr/>
        </p:nvSpPr>
        <p:spPr>
          <a:xfrm>
            <a:off x="719286" y="1579587"/>
            <a:ext cx="1622747" cy="114151"/>
          </a:xfrm>
          <a:prstGeom prst="rect">
            <a:avLst/>
          </a:prstGeom>
          <a:noFill/>
          <a:ln/>
        </p:spPr>
        <p:txBody>
          <a:bodyPr wrap="none" lIns="0" tIns="0" rIns="0" bIns="0" rtlCol="0" anchor="t"/>
          <a:lstStyle/>
          <a:p>
            <a:pPr algn="l" indent="0" marL="0">
              <a:lnSpc>
                <a:spcPct val="96000"/>
              </a:lnSpc>
              <a:buNone/>
            </a:pPr>
            <a:r>
              <a:rPr lang="en-US" sz="750" dirty="0">
                <a:solidFill>
                  <a:srgbClr val="2C2926"/>
                </a:solidFill>
                <a:latin typeface="Inter" pitchFamily="34" charset="0"/>
                <a:ea typeface="Inter" pitchFamily="34" charset="-122"/>
                <a:cs typeface="Inter" pitchFamily="34" charset="-120"/>
              </a:rPr>
              <a:t>CERTIFIED EXCELLENCE</a:t>
            </a:r>
            <a:endParaRPr lang="en-US" sz="750" dirty="0"/>
          </a:p>
        </p:txBody>
      </p:sp>
      <p:sp>
        <p:nvSpPr>
          <p:cNvPr id="6" name="Shape 3"/>
          <p:cNvSpPr/>
          <p:nvPr/>
        </p:nvSpPr>
        <p:spPr>
          <a:xfrm>
            <a:off x="496119" y="1870472"/>
            <a:ext cx="4013895" cy="1121122"/>
          </a:xfrm>
          <a:prstGeom prst="roundRect">
            <a:avLst>
              <a:gd name="adj" fmla="val 4647"/>
            </a:avLst>
          </a:prstGeom>
          <a:solidFill>
            <a:srgbClr val="FFFFFF"/>
          </a:solidFill>
          <a:ln w="4763">
            <a:solidFill>
              <a:srgbClr val="F8ECD3"/>
            </a:solidFill>
            <a:prstDash val="solid"/>
          </a:ln>
        </p:spPr>
      </p:sp>
      <p:sp>
        <p:nvSpPr>
          <p:cNvPr id="7" name="Text 4"/>
          <p:cNvSpPr/>
          <p:nvPr/>
        </p:nvSpPr>
        <p:spPr>
          <a:xfrm>
            <a:off x="624855" y="1999208"/>
            <a:ext cx="3756422"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Not a Plating</a:t>
            </a:r>
            <a:endParaRPr lang="en-US" sz="1200" dirty="0"/>
          </a:p>
        </p:txBody>
      </p:sp>
      <p:sp>
        <p:nvSpPr>
          <p:cNvPr id="8" name="Text 5"/>
          <p:cNvSpPr/>
          <p:nvPr/>
        </p:nvSpPr>
        <p:spPr>
          <a:xfrm>
            <a:off x="624855" y="2267471"/>
            <a:ext cx="375642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Our process fuses 18K gold onto titanium — creating a hard, permanent bond. Unlike liquid gold baths that chip and fade with friction, our coating endures for life.</a:t>
            </a:r>
            <a:endParaRPr lang="en-US" sz="950" dirty="0"/>
          </a:p>
        </p:txBody>
      </p:sp>
      <p:sp>
        <p:nvSpPr>
          <p:cNvPr id="9" name="Shape 6"/>
          <p:cNvSpPr/>
          <p:nvPr/>
        </p:nvSpPr>
        <p:spPr>
          <a:xfrm>
            <a:off x="4633987" y="1870472"/>
            <a:ext cx="4013895" cy="1121122"/>
          </a:xfrm>
          <a:prstGeom prst="roundRect">
            <a:avLst>
              <a:gd name="adj" fmla="val 4647"/>
            </a:avLst>
          </a:prstGeom>
          <a:solidFill>
            <a:srgbClr val="FFFFFF"/>
          </a:solidFill>
          <a:ln w="4763">
            <a:solidFill>
              <a:srgbClr val="F8ECD3"/>
            </a:solidFill>
            <a:prstDash val="solid"/>
          </a:ln>
        </p:spPr>
      </p:sp>
      <p:sp>
        <p:nvSpPr>
          <p:cNvPr id="10" name="Text 7"/>
          <p:cNvSpPr/>
          <p:nvPr/>
        </p:nvSpPr>
        <p:spPr>
          <a:xfrm>
            <a:off x="4762723" y="1999208"/>
            <a:ext cx="3756422"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Lab Approved</a:t>
            </a:r>
            <a:endParaRPr lang="en-US" sz="1200" dirty="0"/>
          </a:p>
        </p:txBody>
      </p:sp>
      <p:sp>
        <p:nvSpPr>
          <p:cNvPr id="11" name="Text 8"/>
          <p:cNvSpPr/>
          <p:nvPr/>
        </p:nvSpPr>
        <p:spPr>
          <a:xfrm>
            <a:off x="4762723" y="2267471"/>
            <a:ext cx="375642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Every piece passes a rigorous saline chamber test simulating years of corrosion, friction, and chemical exposure. Results are certified and delivered with your jewelry.</a:t>
            </a:r>
            <a:endParaRPr lang="en-US" sz="950" dirty="0"/>
          </a:p>
        </p:txBody>
      </p:sp>
      <p:sp>
        <p:nvSpPr>
          <p:cNvPr id="12" name="Shape 9"/>
          <p:cNvSpPr/>
          <p:nvPr/>
        </p:nvSpPr>
        <p:spPr>
          <a:xfrm>
            <a:off x="496119" y="3115568"/>
            <a:ext cx="4013895" cy="1121122"/>
          </a:xfrm>
          <a:prstGeom prst="roundRect">
            <a:avLst>
              <a:gd name="adj" fmla="val 4647"/>
            </a:avLst>
          </a:prstGeom>
          <a:solidFill>
            <a:srgbClr val="FFFFFF"/>
          </a:solidFill>
          <a:ln w="4763">
            <a:solidFill>
              <a:srgbClr val="F8ECD3"/>
            </a:solidFill>
            <a:prstDash val="solid"/>
          </a:ln>
        </p:spPr>
      </p:sp>
      <p:sp>
        <p:nvSpPr>
          <p:cNvPr id="13" name="Text 10"/>
          <p:cNvSpPr/>
          <p:nvPr/>
        </p:nvSpPr>
        <p:spPr>
          <a:xfrm>
            <a:off x="624855" y="3244304"/>
            <a:ext cx="3756422"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Lifetime Warranty</a:t>
            </a:r>
            <a:endParaRPr lang="en-US" sz="1200" dirty="0"/>
          </a:p>
        </p:txBody>
      </p:sp>
      <p:sp>
        <p:nvSpPr>
          <p:cNvPr id="14" name="Text 11"/>
          <p:cNvSpPr/>
          <p:nvPr/>
        </p:nvSpPr>
        <p:spPr>
          <a:xfrm>
            <a:off x="624855" y="3512567"/>
            <a:ext cx="375642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We stand behind every piece unconditionally. Our lifetime guarantee is not a marketing claim — it is a written, laboratory-certified commitment to quality.</a:t>
            </a:r>
            <a:endParaRPr lang="en-US" sz="950" dirty="0"/>
          </a:p>
        </p:txBody>
      </p:sp>
      <p:sp>
        <p:nvSpPr>
          <p:cNvPr id="15" name="Shape 12"/>
          <p:cNvSpPr/>
          <p:nvPr/>
        </p:nvSpPr>
        <p:spPr>
          <a:xfrm>
            <a:off x="4633987" y="3115568"/>
            <a:ext cx="4013895" cy="1121122"/>
          </a:xfrm>
          <a:prstGeom prst="roundRect">
            <a:avLst>
              <a:gd name="adj" fmla="val 4647"/>
            </a:avLst>
          </a:prstGeom>
          <a:solidFill>
            <a:srgbClr val="FFFFFF"/>
          </a:solidFill>
          <a:ln w="4763">
            <a:solidFill>
              <a:srgbClr val="F8ECD3"/>
            </a:solidFill>
            <a:prstDash val="solid"/>
          </a:ln>
        </p:spPr>
      </p:sp>
      <p:sp>
        <p:nvSpPr>
          <p:cNvPr id="16" name="Text 13"/>
          <p:cNvSpPr/>
          <p:nvPr/>
        </p:nvSpPr>
        <p:spPr>
          <a:xfrm>
            <a:off x="4762723" y="3244304"/>
            <a:ext cx="3756422"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Identical to Gold</a:t>
            </a:r>
            <a:endParaRPr lang="en-US" sz="1200" dirty="0"/>
          </a:p>
        </p:txBody>
      </p:sp>
      <p:sp>
        <p:nvSpPr>
          <p:cNvPr id="17" name="Text 14"/>
          <p:cNvSpPr/>
          <p:nvPr/>
        </p:nvSpPr>
        <p:spPr>
          <a:xfrm>
            <a:off x="4762723" y="3512567"/>
            <a:ext cx="375642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Externally, our Oro Laminado is indistinguishable from solid 18K Italian gold — same color, same shine, same texture. The difference is in the value you receive.</a:t>
            </a:r>
            <a:endParaRPr lang="en-US" sz="9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496119" y="366415"/>
            <a:ext cx="8151763" cy="247129"/>
          </a:xfrm>
          <a:prstGeom prst="rect">
            <a:avLst/>
          </a:prstGeom>
          <a:noFill/>
          <a:ln/>
        </p:spPr>
        <p:txBody>
          <a:bodyPr wrap="none" lIns="0" tIns="0" rIns="0" bIns="0" rtlCol="0" anchor="t"/>
          <a:lstStyle/>
          <a:p>
            <a:pPr algn="l" indent="0" marL="0">
              <a:lnSpc>
                <a:spcPct val="104000"/>
              </a:lnSpc>
              <a:buNone/>
            </a:pPr>
            <a:r>
              <a:rPr lang="en-US" sz="1550" dirty="0">
                <a:solidFill>
                  <a:srgbClr val="2C2926"/>
                </a:solidFill>
                <a:latin typeface="Bricolage Grotesque SemiBold" pitchFamily="34" charset="0"/>
                <a:ea typeface="Bricolage Grotesque SemiBold" pitchFamily="34" charset="-122"/>
                <a:cs typeface="Bricolage Grotesque SemiBold" pitchFamily="34" charset="-120"/>
              </a:rPr>
              <a:t>Cadena </a:t>
            </a:r>
            <a:pPr algn="l" indent="0" marL="0">
              <a:lnSpc>
                <a:spcPct val="104000"/>
              </a:lnSpc>
              <a:buNone/>
            </a:pPr>
            <a:r>
              <a:rPr lang="en-US" sz="1550" dirty="0">
                <a:solidFill>
                  <a:srgbClr val="D4A017"/>
                </a:solidFill>
                <a:latin typeface="Bricolage Grotesque SemiBold" pitchFamily="34" charset="0"/>
                <a:ea typeface="Bricolage Grotesque SemiBold" pitchFamily="34" charset="-122"/>
                <a:cs typeface="Bricolage Grotesque SemiBold" pitchFamily="34" charset="-120"/>
              </a:rPr>
              <a:t>Barbada</a:t>
            </a:r>
            <a:endParaRPr lang="en-US" sz="1550" dirty="0"/>
          </a:p>
        </p:txBody>
      </p:sp>
      <p:sp>
        <p:nvSpPr>
          <p:cNvPr id="3" name="Text 1"/>
          <p:cNvSpPr/>
          <p:nvPr/>
        </p:nvSpPr>
        <p:spPr>
          <a:xfrm>
            <a:off x="496119" y="771079"/>
            <a:ext cx="8151763" cy="284113"/>
          </a:xfrm>
          <a:prstGeom prst="rect">
            <a:avLst/>
          </a:prstGeom>
          <a:noFill/>
          <a:ln/>
        </p:spPr>
        <p:txBody>
          <a:bodyPr wrap="square" lIns="0" tIns="0" rIns="0" bIns="0" rtlCol="0" anchor="t">
            <a:normAutofit/>
          </a:bodyPr>
          <a:lstStyle/>
          <a:p>
            <a:pPr algn="l" indent="0" marL="0">
              <a:lnSpc>
                <a:spcPct val="120000"/>
              </a:lnSpc>
              <a:buNone/>
            </a:pPr>
            <a:r>
              <a:rPr lang="en-US" sz="750" dirty="0">
                <a:solidFill>
                  <a:srgbClr val="2C2926"/>
                </a:solidFill>
                <a:latin typeface="Inter" pitchFamily="34" charset="0"/>
                <a:ea typeface="Inter" pitchFamily="34" charset="-122"/>
                <a:cs typeface="Inter" pitchFamily="34" charset="-120"/>
              </a:rPr>
              <a:t>The Barbada chain is a bold, textured heavyweight with thick, flat links that stack together creating a dense, rich surface texture. Its substantial width makes it a statement piece worn solo, while its clean geometry allows it to layer beautifully with thinner chains. A favorite among those who prefer bold, unapologetic style.</a:t>
            </a:r>
            <a:endParaRPr lang="en-US" sz="750" dirty="0"/>
          </a:p>
        </p:txBody>
      </p:sp>
      <p:pic>
        <p:nvPicPr>
          <p:cNvPr id="4" name="Image 0" descr="preencoded.png">    </p:cNvPr>
          <p:cNvPicPr>
            <a:picLocks noChangeAspect="1"/>
          </p:cNvPicPr>
          <p:nvPr/>
        </p:nvPicPr>
        <p:blipFill>
          <a:blip r:embed="rId1"/>
          <a:stretch>
            <a:fillRect/>
          </a:stretch>
        </p:blipFill>
        <p:spPr>
          <a:xfrm>
            <a:off x="496119" y="1232297"/>
            <a:ext cx="2554039" cy="2116559"/>
          </a:xfrm>
          <a:prstGeom prst="rect">
            <a:avLst/>
          </a:prstGeom>
        </p:spPr>
      </p:pic>
      <p:pic>
        <p:nvPicPr>
          <p:cNvPr id="5" name="Image 1" descr="preencoded.png">    </p:cNvPr>
          <p:cNvPicPr>
            <a:picLocks noChangeAspect="1"/>
          </p:cNvPicPr>
          <p:nvPr/>
        </p:nvPicPr>
        <p:blipFill>
          <a:blip r:embed="rId2"/>
          <a:stretch>
            <a:fillRect/>
          </a:stretch>
        </p:blipFill>
        <p:spPr>
          <a:xfrm>
            <a:off x="4697313" y="1232297"/>
            <a:ext cx="2128465" cy="2116559"/>
          </a:xfrm>
          <a:prstGeom prst="rect">
            <a:avLst/>
          </a:prstGeom>
        </p:spPr>
      </p:pic>
      <p:sp>
        <p:nvSpPr>
          <p:cNvPr id="6" name="Text 2"/>
          <p:cNvSpPr/>
          <p:nvPr/>
        </p:nvSpPr>
        <p:spPr>
          <a:xfrm>
            <a:off x="4697313" y="3437409"/>
            <a:ext cx="3955331" cy="154409"/>
          </a:xfrm>
          <a:prstGeom prst="rect">
            <a:avLst/>
          </a:prstGeom>
          <a:noFill/>
          <a:ln/>
        </p:spPr>
        <p:txBody>
          <a:bodyPr wrap="none" lIns="0" tIns="0" rIns="0" bIns="0" rtlCol="0" anchor="t"/>
          <a:lstStyle/>
          <a:p>
            <a:pPr algn="l" indent="0" marL="0">
              <a:lnSpc>
                <a:spcPct val="104000"/>
              </a:lnSpc>
              <a:buNone/>
            </a:pPr>
            <a:r>
              <a:rPr lang="en-US" sz="950" dirty="0">
                <a:solidFill>
                  <a:srgbClr val="2C2926"/>
                </a:solidFill>
                <a:latin typeface="Bricolage Grotesque SemiBold" pitchFamily="34" charset="0"/>
                <a:ea typeface="Bricolage Grotesque SemiBold" pitchFamily="34" charset="-122"/>
                <a:cs typeface="Bricolage Grotesque SemiBold" pitchFamily="34" charset="-120"/>
              </a:rPr>
              <a:t>Barbada — Pricing</a:t>
            </a:r>
            <a:endParaRPr lang="en-US" sz="950" dirty="0"/>
          </a:p>
        </p:txBody>
      </p:sp>
      <p:sp>
        <p:nvSpPr>
          <p:cNvPr id="7" name="Shape 3"/>
          <p:cNvSpPr/>
          <p:nvPr/>
        </p:nvSpPr>
        <p:spPr>
          <a:xfrm>
            <a:off x="4697313" y="3680371"/>
            <a:ext cx="3955331" cy="1008162"/>
          </a:xfrm>
          <a:prstGeom prst="roundRect">
            <a:avLst>
              <a:gd name="adj" fmla="val 4118"/>
            </a:avLst>
          </a:prstGeom>
          <a:noFill/>
          <a:ln w="4763">
            <a:solidFill>
              <a:srgbClr val="000000">
                <a:alpha val="8000"/>
              </a:srgbClr>
            </a:solidFill>
            <a:prstDash val="solid"/>
          </a:ln>
        </p:spPr>
      </p:sp>
      <p:sp>
        <p:nvSpPr>
          <p:cNvPr id="8" name="Shape 4"/>
          <p:cNvSpPr/>
          <p:nvPr/>
        </p:nvSpPr>
        <p:spPr>
          <a:xfrm>
            <a:off x="4697313" y="3933602"/>
            <a:ext cx="3955331" cy="6178"/>
          </a:xfrm>
          <a:prstGeom prst="rect">
            <a:avLst/>
          </a:prstGeom>
          <a:solidFill>
            <a:srgbClr val="000000">
              <a:alpha val="8000"/>
            </a:srgbClr>
          </a:solidFill>
          <a:ln/>
        </p:spPr>
      </p:sp>
      <p:sp>
        <p:nvSpPr>
          <p:cNvPr id="9" name="Shape 5"/>
          <p:cNvSpPr/>
          <p:nvPr/>
        </p:nvSpPr>
        <p:spPr>
          <a:xfrm>
            <a:off x="4697313" y="4184452"/>
            <a:ext cx="3955331" cy="6178"/>
          </a:xfrm>
          <a:prstGeom prst="rect">
            <a:avLst/>
          </a:prstGeom>
          <a:solidFill>
            <a:srgbClr val="000000">
              <a:alpha val="8000"/>
            </a:srgbClr>
          </a:solidFill>
          <a:ln/>
        </p:spPr>
      </p:sp>
      <p:sp>
        <p:nvSpPr>
          <p:cNvPr id="10" name="Shape 6"/>
          <p:cNvSpPr/>
          <p:nvPr/>
        </p:nvSpPr>
        <p:spPr>
          <a:xfrm>
            <a:off x="4697313" y="4435301"/>
            <a:ext cx="3955331" cy="6178"/>
          </a:xfrm>
          <a:prstGeom prst="rect">
            <a:avLst/>
          </a:prstGeom>
          <a:solidFill>
            <a:srgbClr val="000000">
              <a:alpha val="8000"/>
            </a:srgbClr>
          </a:solidFill>
          <a:ln/>
        </p:spPr>
      </p:sp>
      <p:sp>
        <p:nvSpPr>
          <p:cNvPr id="11" name="Text 7"/>
          <p:cNvSpPr/>
          <p:nvPr/>
        </p:nvSpPr>
        <p:spPr>
          <a:xfrm>
            <a:off x="4800972" y="3737149"/>
            <a:ext cx="2232422" cy="142056"/>
          </a:xfrm>
          <a:prstGeom prst="rect">
            <a:avLst/>
          </a:prstGeom>
          <a:noFill/>
          <a:ln/>
        </p:spPr>
        <p:txBody>
          <a:bodyPr wrap="none" lIns="0" tIns="0" rIns="0" bIns="0" rtlCol="0" anchor="t"/>
          <a:lstStyle/>
          <a:p>
            <a:pPr algn="l" indent="0" marL="0">
              <a:lnSpc>
                <a:spcPct val="120000"/>
              </a:lnSpc>
              <a:buNone/>
            </a:pPr>
            <a:r>
              <a:rPr lang="en-US" sz="750" b="1" dirty="0">
                <a:solidFill>
                  <a:srgbClr val="2C2926"/>
                </a:solidFill>
                <a:latin typeface="Inter Bold" pitchFamily="34" charset="0"/>
                <a:ea typeface="Inter Bold" pitchFamily="34" charset="-122"/>
                <a:cs typeface="Inter Bold" pitchFamily="34" charset="-120"/>
              </a:rPr>
              <a:t>Size</a:t>
            </a:r>
            <a:endParaRPr lang="en-US" sz="750" dirty="0"/>
          </a:p>
        </p:txBody>
      </p:sp>
      <p:sp>
        <p:nvSpPr>
          <p:cNvPr id="12" name="Text 8"/>
          <p:cNvSpPr/>
          <p:nvPr/>
        </p:nvSpPr>
        <p:spPr>
          <a:xfrm>
            <a:off x="6773838" y="3737149"/>
            <a:ext cx="2232422" cy="142056"/>
          </a:xfrm>
          <a:prstGeom prst="rect">
            <a:avLst/>
          </a:prstGeom>
          <a:noFill/>
          <a:ln/>
        </p:spPr>
        <p:txBody>
          <a:bodyPr wrap="none" lIns="0" tIns="0" rIns="0" bIns="0" rtlCol="0" anchor="t"/>
          <a:lstStyle/>
          <a:p>
            <a:pPr algn="l" indent="0" marL="0">
              <a:lnSpc>
                <a:spcPct val="120000"/>
              </a:lnSpc>
              <a:buNone/>
            </a:pPr>
            <a:r>
              <a:rPr lang="en-US" sz="750" b="1" dirty="0">
                <a:solidFill>
                  <a:srgbClr val="2C2926"/>
                </a:solidFill>
                <a:latin typeface="Inter Bold" pitchFamily="34" charset="0"/>
                <a:ea typeface="Inter Bold" pitchFamily="34" charset="-122"/>
                <a:cs typeface="Inter Bold" pitchFamily="34" charset="-120"/>
              </a:rPr>
              <a:t>65 cm</a:t>
            </a:r>
            <a:endParaRPr lang="en-US" sz="750" dirty="0"/>
          </a:p>
        </p:txBody>
      </p:sp>
      <p:sp>
        <p:nvSpPr>
          <p:cNvPr id="13" name="Text 9"/>
          <p:cNvSpPr/>
          <p:nvPr/>
        </p:nvSpPr>
        <p:spPr>
          <a:xfrm>
            <a:off x="4800972" y="3987998"/>
            <a:ext cx="2232422" cy="142056"/>
          </a:xfrm>
          <a:prstGeom prst="rect">
            <a:avLst/>
          </a:prstGeom>
          <a:noFill/>
          <a:ln/>
        </p:spPr>
        <p:txBody>
          <a:bodyPr wrap="none" lIns="0" tIns="0" rIns="0" bIns="0" rtlCol="0" anchor="t"/>
          <a:lstStyle/>
          <a:p>
            <a:pPr algn="l" indent="0" marL="0">
              <a:lnSpc>
                <a:spcPct val="120000"/>
              </a:lnSpc>
              <a:buNone/>
            </a:pPr>
            <a:r>
              <a:rPr lang="en-US" sz="750" dirty="0">
                <a:solidFill>
                  <a:srgbClr val="2C2926"/>
                </a:solidFill>
                <a:latin typeface="Inter" pitchFamily="34" charset="0"/>
                <a:ea typeface="Inter" pitchFamily="34" charset="-122"/>
                <a:cs typeface="Inter" pitchFamily="34" charset="-120"/>
              </a:rPr>
              <a:t>2 mm</a:t>
            </a:r>
            <a:endParaRPr lang="en-US" sz="750" dirty="0"/>
          </a:p>
        </p:txBody>
      </p:sp>
      <p:sp>
        <p:nvSpPr>
          <p:cNvPr id="14" name="Text 10"/>
          <p:cNvSpPr/>
          <p:nvPr/>
        </p:nvSpPr>
        <p:spPr>
          <a:xfrm>
            <a:off x="6773838" y="3987998"/>
            <a:ext cx="2232422" cy="142056"/>
          </a:xfrm>
          <a:prstGeom prst="rect">
            <a:avLst/>
          </a:prstGeom>
          <a:noFill/>
          <a:ln/>
        </p:spPr>
        <p:txBody>
          <a:bodyPr wrap="none" lIns="0" tIns="0" rIns="0" bIns="0" rtlCol="0" anchor="t"/>
          <a:lstStyle/>
          <a:p>
            <a:pPr algn="l" indent="0" marL="0">
              <a:lnSpc>
                <a:spcPct val="120000"/>
              </a:lnSpc>
              <a:buNone/>
            </a:pPr>
            <a:r>
              <a:rPr lang="en-US" sz="750" dirty="0">
                <a:solidFill>
                  <a:srgbClr val="2C2926"/>
                </a:solidFill>
                <a:latin typeface="Inter" pitchFamily="34" charset="0"/>
                <a:ea typeface="Inter" pitchFamily="34" charset="-122"/>
                <a:cs typeface="Inter" pitchFamily="34" charset="-120"/>
              </a:rPr>
              <a:t>$150,000</a:t>
            </a:r>
            <a:endParaRPr lang="en-US" sz="750" dirty="0"/>
          </a:p>
        </p:txBody>
      </p:sp>
      <p:sp>
        <p:nvSpPr>
          <p:cNvPr id="15" name="Text 11"/>
          <p:cNvSpPr/>
          <p:nvPr/>
        </p:nvSpPr>
        <p:spPr>
          <a:xfrm>
            <a:off x="4800972" y="4238848"/>
            <a:ext cx="2232422" cy="142056"/>
          </a:xfrm>
          <a:prstGeom prst="rect">
            <a:avLst/>
          </a:prstGeom>
          <a:noFill/>
          <a:ln/>
        </p:spPr>
        <p:txBody>
          <a:bodyPr wrap="none" lIns="0" tIns="0" rIns="0" bIns="0" rtlCol="0" anchor="t"/>
          <a:lstStyle/>
          <a:p>
            <a:pPr algn="l" indent="0" marL="0">
              <a:lnSpc>
                <a:spcPct val="120000"/>
              </a:lnSpc>
              <a:buNone/>
            </a:pPr>
            <a:r>
              <a:rPr lang="en-US" sz="750" dirty="0">
                <a:solidFill>
                  <a:srgbClr val="2C2926"/>
                </a:solidFill>
                <a:latin typeface="Inter" pitchFamily="34" charset="0"/>
                <a:ea typeface="Inter" pitchFamily="34" charset="-122"/>
                <a:cs typeface="Inter" pitchFamily="34" charset="-120"/>
              </a:rPr>
              <a:t>4 mm</a:t>
            </a:r>
            <a:endParaRPr lang="en-US" sz="750" dirty="0"/>
          </a:p>
        </p:txBody>
      </p:sp>
      <p:sp>
        <p:nvSpPr>
          <p:cNvPr id="16" name="Text 12"/>
          <p:cNvSpPr/>
          <p:nvPr/>
        </p:nvSpPr>
        <p:spPr>
          <a:xfrm>
            <a:off x="6773838" y="4238848"/>
            <a:ext cx="2232422" cy="142056"/>
          </a:xfrm>
          <a:prstGeom prst="rect">
            <a:avLst/>
          </a:prstGeom>
          <a:noFill/>
          <a:ln/>
        </p:spPr>
        <p:txBody>
          <a:bodyPr wrap="none" lIns="0" tIns="0" rIns="0" bIns="0" rtlCol="0" anchor="t"/>
          <a:lstStyle/>
          <a:p>
            <a:pPr algn="l" indent="0" marL="0">
              <a:lnSpc>
                <a:spcPct val="120000"/>
              </a:lnSpc>
              <a:buNone/>
            </a:pPr>
            <a:r>
              <a:rPr lang="en-US" sz="750" dirty="0">
                <a:solidFill>
                  <a:srgbClr val="2C2926"/>
                </a:solidFill>
                <a:latin typeface="Inter" pitchFamily="34" charset="0"/>
                <a:ea typeface="Inter" pitchFamily="34" charset="-122"/>
                <a:cs typeface="Inter" pitchFamily="34" charset="-120"/>
              </a:rPr>
              <a:t>$200,000</a:t>
            </a:r>
            <a:endParaRPr lang="en-US" sz="750" dirty="0"/>
          </a:p>
        </p:txBody>
      </p:sp>
      <p:sp>
        <p:nvSpPr>
          <p:cNvPr id="17" name="Text 13"/>
          <p:cNvSpPr/>
          <p:nvPr/>
        </p:nvSpPr>
        <p:spPr>
          <a:xfrm>
            <a:off x="4800972" y="4489698"/>
            <a:ext cx="2232422" cy="142056"/>
          </a:xfrm>
          <a:prstGeom prst="rect">
            <a:avLst/>
          </a:prstGeom>
          <a:noFill/>
          <a:ln/>
        </p:spPr>
        <p:txBody>
          <a:bodyPr wrap="none" lIns="0" tIns="0" rIns="0" bIns="0" rtlCol="0" anchor="t"/>
          <a:lstStyle/>
          <a:p>
            <a:pPr algn="l" indent="0" marL="0">
              <a:lnSpc>
                <a:spcPct val="120000"/>
              </a:lnSpc>
              <a:buNone/>
            </a:pPr>
            <a:r>
              <a:rPr lang="en-US" sz="750" dirty="0">
                <a:solidFill>
                  <a:srgbClr val="2C2926"/>
                </a:solidFill>
                <a:latin typeface="Inter" pitchFamily="34" charset="0"/>
                <a:ea typeface="Inter" pitchFamily="34" charset="-122"/>
                <a:cs typeface="Inter" pitchFamily="34" charset="-120"/>
              </a:rPr>
              <a:t>6 mm</a:t>
            </a:r>
            <a:endParaRPr lang="en-US" sz="750" dirty="0"/>
          </a:p>
        </p:txBody>
      </p:sp>
      <p:sp>
        <p:nvSpPr>
          <p:cNvPr id="18" name="Text 14"/>
          <p:cNvSpPr/>
          <p:nvPr/>
        </p:nvSpPr>
        <p:spPr>
          <a:xfrm>
            <a:off x="6773838" y="4489698"/>
            <a:ext cx="2232422" cy="142056"/>
          </a:xfrm>
          <a:prstGeom prst="rect">
            <a:avLst/>
          </a:prstGeom>
          <a:noFill/>
          <a:ln/>
        </p:spPr>
        <p:txBody>
          <a:bodyPr wrap="none" lIns="0" tIns="0" rIns="0" bIns="0" rtlCol="0" anchor="t"/>
          <a:lstStyle/>
          <a:p>
            <a:pPr algn="l" indent="0" marL="0">
              <a:lnSpc>
                <a:spcPct val="120000"/>
              </a:lnSpc>
              <a:buNone/>
            </a:pPr>
            <a:r>
              <a:rPr lang="en-US" sz="750" dirty="0">
                <a:solidFill>
                  <a:srgbClr val="2C2926"/>
                </a:solidFill>
                <a:latin typeface="Inter" pitchFamily="34" charset="0"/>
                <a:ea typeface="Inter" pitchFamily="34" charset="-122"/>
                <a:cs typeface="Inter" pitchFamily="34" charset="-120"/>
              </a:rPr>
              <a:t>$290,000</a:t>
            </a:r>
            <a:endParaRPr lang="en-US" sz="7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496119" y="991121"/>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Special Chains —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Rústica, Espiga, Engranaje</a:t>
            </a:r>
            <a:endParaRPr lang="en-US" sz="1950" dirty="0"/>
          </a:p>
        </p:txBody>
      </p:sp>
      <p:pic>
        <p:nvPicPr>
          <p:cNvPr id="3" name="Image 0" descr="preencoded.png">    </p:cNvPr>
          <p:cNvPicPr>
            <a:picLocks noChangeAspect="1"/>
          </p:cNvPicPr>
          <p:nvPr/>
        </p:nvPicPr>
        <p:blipFill>
          <a:blip r:embed="rId1"/>
          <a:stretch>
            <a:fillRect/>
          </a:stretch>
        </p:blipFill>
        <p:spPr>
          <a:xfrm>
            <a:off x="496119" y="1549226"/>
            <a:ext cx="2613868" cy="1615455"/>
          </a:xfrm>
          <a:prstGeom prst="rect">
            <a:avLst/>
          </a:prstGeom>
        </p:spPr>
      </p:pic>
      <p:sp>
        <p:nvSpPr>
          <p:cNvPr id="4" name="Text 1"/>
          <p:cNvSpPr/>
          <p:nvPr/>
        </p:nvSpPr>
        <p:spPr>
          <a:xfrm>
            <a:off x="496119" y="3288655"/>
            <a:ext cx="2613868"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Rústica</a:t>
            </a:r>
            <a:endParaRPr lang="en-US" sz="1200" dirty="0"/>
          </a:p>
        </p:txBody>
      </p:sp>
      <p:sp>
        <p:nvSpPr>
          <p:cNvPr id="5" name="Text 2"/>
          <p:cNvSpPr/>
          <p:nvPr/>
        </p:nvSpPr>
        <p:spPr>
          <a:xfrm>
            <a:off x="496119" y="3556918"/>
            <a:ext cx="2613868"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raw, artisanal aesthetic with oversized irregular links — perfect for the bold individualist. 4mm / $200,000 (65 cm)</a:t>
            </a:r>
            <a:endParaRPr lang="en-US" sz="950" dirty="0"/>
          </a:p>
        </p:txBody>
      </p:sp>
      <p:pic>
        <p:nvPicPr>
          <p:cNvPr id="6" name="Image 1" descr="preencoded.png">    </p:cNvPr>
          <p:cNvPicPr>
            <a:picLocks noChangeAspect="1"/>
          </p:cNvPicPr>
          <p:nvPr/>
        </p:nvPicPr>
        <p:blipFill>
          <a:blip r:embed="rId2"/>
          <a:stretch>
            <a:fillRect/>
          </a:stretch>
        </p:blipFill>
        <p:spPr>
          <a:xfrm>
            <a:off x="3264991" y="1549226"/>
            <a:ext cx="2613943" cy="1615529"/>
          </a:xfrm>
          <a:prstGeom prst="rect">
            <a:avLst/>
          </a:prstGeom>
        </p:spPr>
      </p:pic>
      <p:sp>
        <p:nvSpPr>
          <p:cNvPr id="7" name="Text 3"/>
          <p:cNvSpPr/>
          <p:nvPr/>
        </p:nvSpPr>
        <p:spPr>
          <a:xfrm>
            <a:off x="3264991" y="3288729"/>
            <a:ext cx="2613943"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Espiga</a:t>
            </a:r>
            <a:endParaRPr lang="en-US" sz="1200" dirty="0"/>
          </a:p>
        </p:txBody>
      </p:sp>
      <p:sp>
        <p:nvSpPr>
          <p:cNvPr id="8" name="Text 4"/>
          <p:cNvSpPr/>
          <p:nvPr/>
        </p:nvSpPr>
        <p:spPr>
          <a:xfrm>
            <a:off x="3264991" y="3556992"/>
            <a:ext cx="2613943"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textured herringbone weave with a distinctive raised square motif — elegant yet bold. 4mm / $200,000 (65 cm)</a:t>
            </a:r>
            <a:endParaRPr lang="en-US" sz="950" dirty="0"/>
          </a:p>
        </p:txBody>
      </p:sp>
      <p:pic>
        <p:nvPicPr>
          <p:cNvPr id="9" name="Image 2" descr="preencoded.png">    </p:cNvPr>
          <p:cNvPicPr>
            <a:picLocks noChangeAspect="1"/>
          </p:cNvPicPr>
          <p:nvPr/>
        </p:nvPicPr>
        <p:blipFill>
          <a:blip r:embed="rId3"/>
          <a:stretch>
            <a:fillRect/>
          </a:stretch>
        </p:blipFill>
        <p:spPr>
          <a:xfrm>
            <a:off x="6033939" y="1549226"/>
            <a:ext cx="2613943" cy="1615529"/>
          </a:xfrm>
          <a:prstGeom prst="rect">
            <a:avLst/>
          </a:prstGeom>
        </p:spPr>
      </p:pic>
      <p:sp>
        <p:nvSpPr>
          <p:cNvPr id="10" name="Text 5"/>
          <p:cNvSpPr/>
          <p:nvPr/>
        </p:nvSpPr>
        <p:spPr>
          <a:xfrm>
            <a:off x="6033939" y="3288729"/>
            <a:ext cx="2613943"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Engranaje</a:t>
            </a:r>
            <a:endParaRPr lang="en-US" sz="1200" dirty="0"/>
          </a:p>
        </p:txBody>
      </p:sp>
      <p:sp>
        <p:nvSpPr>
          <p:cNvPr id="11" name="Text 6"/>
          <p:cNvSpPr/>
          <p:nvPr/>
        </p:nvSpPr>
        <p:spPr>
          <a:xfrm>
            <a:off x="6033939" y="3556992"/>
            <a:ext cx="2613943"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Inspired by mechanical gears — a unique, architectural chain for the bold and creative. 6mm / $200,000 (65 cm)</a:t>
            </a:r>
            <a:endParaRPr lang="en-US" sz="9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496119" y="382637"/>
            <a:ext cx="8151763" cy="247129"/>
          </a:xfrm>
          <a:prstGeom prst="rect">
            <a:avLst/>
          </a:prstGeom>
          <a:noFill/>
          <a:ln/>
        </p:spPr>
        <p:txBody>
          <a:bodyPr wrap="none" lIns="0" tIns="0" rIns="0" bIns="0" rtlCol="0" anchor="t"/>
          <a:lstStyle/>
          <a:p>
            <a:pPr algn="l" indent="0" marL="0">
              <a:lnSpc>
                <a:spcPct val="104000"/>
              </a:lnSpc>
              <a:buNone/>
            </a:pPr>
            <a:r>
              <a:rPr lang="en-US" sz="1550" dirty="0">
                <a:solidFill>
                  <a:srgbClr val="2C2926"/>
                </a:solidFill>
                <a:latin typeface="Bricolage Grotesque SemiBold" pitchFamily="34" charset="0"/>
                <a:ea typeface="Bricolage Grotesque SemiBold" pitchFamily="34" charset="-122"/>
                <a:cs typeface="Bricolage Grotesque SemiBold" pitchFamily="34" charset="-120"/>
              </a:rPr>
              <a:t>Fine Chains — </a:t>
            </a:r>
            <a:pPr algn="l" indent="0" marL="0">
              <a:lnSpc>
                <a:spcPct val="104000"/>
              </a:lnSpc>
              <a:buNone/>
            </a:pPr>
            <a:r>
              <a:rPr lang="en-US" sz="1550" dirty="0">
                <a:solidFill>
                  <a:srgbClr val="D4A017"/>
                </a:solidFill>
                <a:latin typeface="Bricolage Grotesque SemiBold" pitchFamily="34" charset="0"/>
                <a:ea typeface="Bricolage Grotesque SemiBold" pitchFamily="34" charset="-122"/>
                <a:cs typeface="Bricolage Grotesque SemiBold" pitchFamily="34" charset="-120"/>
              </a:rPr>
              <a:t>Hélice, Cordón, Singapur, Espiral</a:t>
            </a:r>
            <a:endParaRPr lang="en-US" sz="1550" dirty="0"/>
          </a:p>
        </p:txBody>
      </p:sp>
      <p:sp>
        <p:nvSpPr>
          <p:cNvPr id="3" name="Text 1"/>
          <p:cNvSpPr/>
          <p:nvPr/>
        </p:nvSpPr>
        <p:spPr>
          <a:xfrm>
            <a:off x="496119" y="787301"/>
            <a:ext cx="8151763" cy="284113"/>
          </a:xfrm>
          <a:prstGeom prst="rect">
            <a:avLst/>
          </a:prstGeom>
          <a:noFill/>
          <a:ln/>
        </p:spPr>
        <p:txBody>
          <a:bodyPr wrap="square" lIns="0" tIns="0" rIns="0" bIns="0" rtlCol="0" anchor="t">
            <a:normAutofit/>
          </a:bodyPr>
          <a:lstStyle/>
          <a:p>
            <a:pPr algn="l" indent="0" marL="0">
              <a:lnSpc>
                <a:spcPct val="120000"/>
              </a:lnSpc>
              <a:buNone/>
            </a:pPr>
            <a:r>
              <a:rPr lang="en-US" sz="750" dirty="0">
                <a:solidFill>
                  <a:srgbClr val="2C2926"/>
                </a:solidFill>
                <a:latin typeface="Inter" pitchFamily="34" charset="0"/>
                <a:ea typeface="Inter" pitchFamily="34" charset="-122"/>
                <a:cs typeface="Inter" pitchFamily="34" charset="-120"/>
              </a:rPr>
              <a:t>Our fine chain collection caters to those who prefer delicate, refined elegance. These slim, intricate styles are perfect as standalone pieces or as layering bases for pendants and medallions. Each is stamped 18K and backed by our lifetime guarantee.</a:t>
            </a:r>
            <a:endParaRPr lang="en-US" sz="750" dirty="0"/>
          </a:p>
        </p:txBody>
      </p:sp>
      <p:sp>
        <p:nvSpPr>
          <p:cNvPr id="4" name="Shape 2"/>
          <p:cNvSpPr/>
          <p:nvPr/>
        </p:nvSpPr>
        <p:spPr>
          <a:xfrm>
            <a:off x="496119" y="1159966"/>
            <a:ext cx="4036516" cy="569937"/>
          </a:xfrm>
          <a:prstGeom prst="roundRect">
            <a:avLst>
              <a:gd name="adj" fmla="val 7284"/>
            </a:avLst>
          </a:prstGeom>
          <a:solidFill>
            <a:srgbClr val="FFFFFF">
              <a:alpha val="95000"/>
            </a:srgbClr>
          </a:solidFill>
          <a:ln w="14288">
            <a:solidFill>
              <a:srgbClr val="F8ECD3"/>
            </a:solidFill>
            <a:prstDash val="solid"/>
          </a:ln>
        </p:spPr>
      </p:sp>
      <p:sp>
        <p:nvSpPr>
          <p:cNvPr id="5" name="Text 3"/>
          <p:cNvSpPr/>
          <p:nvPr/>
        </p:nvSpPr>
        <p:spPr>
          <a:xfrm>
            <a:off x="609228" y="1273076"/>
            <a:ext cx="3810298" cy="154409"/>
          </a:xfrm>
          <a:prstGeom prst="rect">
            <a:avLst/>
          </a:prstGeom>
          <a:noFill/>
          <a:ln/>
        </p:spPr>
        <p:txBody>
          <a:bodyPr wrap="none" lIns="0" tIns="0" rIns="0" bIns="0" rtlCol="0" anchor="t"/>
          <a:lstStyle/>
          <a:p>
            <a:pPr algn="l" indent="0" marL="0">
              <a:lnSpc>
                <a:spcPct val="104000"/>
              </a:lnSpc>
              <a:buNone/>
            </a:pPr>
            <a:r>
              <a:rPr lang="en-US" sz="950" dirty="0">
                <a:solidFill>
                  <a:srgbClr val="2C2926"/>
                </a:solidFill>
                <a:latin typeface="Bricolage Grotesque SemiBold" pitchFamily="34" charset="0"/>
                <a:ea typeface="Bricolage Grotesque SemiBold" pitchFamily="34" charset="-122"/>
                <a:cs typeface="Bricolage Grotesque SemiBold" pitchFamily="34" charset="-120"/>
              </a:rPr>
              <a:t>Hélice</a:t>
            </a:r>
            <a:endParaRPr lang="en-US" sz="950" dirty="0"/>
          </a:p>
        </p:txBody>
      </p:sp>
      <p:sp>
        <p:nvSpPr>
          <p:cNvPr id="6" name="Text 4"/>
          <p:cNvSpPr/>
          <p:nvPr/>
        </p:nvSpPr>
        <p:spPr>
          <a:xfrm>
            <a:off x="609228" y="1474738"/>
            <a:ext cx="3810298" cy="142056"/>
          </a:xfrm>
          <a:prstGeom prst="rect">
            <a:avLst/>
          </a:prstGeom>
          <a:noFill/>
          <a:ln/>
        </p:spPr>
        <p:txBody>
          <a:bodyPr wrap="none" lIns="0" tIns="0" rIns="0" bIns="0" rtlCol="0" anchor="t"/>
          <a:lstStyle/>
          <a:p>
            <a:pPr algn="l" indent="0" marL="0">
              <a:lnSpc>
                <a:spcPct val="120000"/>
              </a:lnSpc>
              <a:buNone/>
            </a:pPr>
            <a:r>
              <a:rPr lang="en-US" sz="750" dirty="0">
                <a:solidFill>
                  <a:srgbClr val="2C2926"/>
                </a:solidFill>
                <a:latin typeface="Inter" pitchFamily="34" charset="0"/>
                <a:ea typeface="Inter" pitchFamily="34" charset="-122"/>
                <a:cs typeface="Inter" pitchFamily="34" charset="-120"/>
              </a:rPr>
              <a:t>A helical twisted design — sculptural and fluid. 4mm / 65 cm: </a:t>
            </a:r>
            <a:pPr algn="l" indent="0" marL="0">
              <a:lnSpc>
                <a:spcPct val="120000"/>
              </a:lnSpc>
              <a:buNone/>
            </a:pPr>
            <a:r>
              <a:rPr lang="en-US" sz="750" b="1" dirty="0">
                <a:solidFill>
                  <a:srgbClr val="2C2926"/>
                </a:solidFill>
                <a:latin typeface="Inter Bold" pitchFamily="34" charset="0"/>
                <a:ea typeface="Inter Bold" pitchFamily="34" charset="-122"/>
                <a:cs typeface="Inter Bold" pitchFamily="34" charset="-120"/>
              </a:rPr>
              <a:t>$200,000</a:t>
            </a:r>
            <a:endParaRPr lang="en-US" sz="750" dirty="0"/>
          </a:p>
        </p:txBody>
      </p:sp>
      <p:sp>
        <p:nvSpPr>
          <p:cNvPr id="7" name="Shape 5"/>
          <p:cNvSpPr/>
          <p:nvPr/>
        </p:nvSpPr>
        <p:spPr>
          <a:xfrm>
            <a:off x="4611365" y="1159966"/>
            <a:ext cx="4036516" cy="569937"/>
          </a:xfrm>
          <a:prstGeom prst="roundRect">
            <a:avLst>
              <a:gd name="adj" fmla="val 7284"/>
            </a:avLst>
          </a:prstGeom>
          <a:solidFill>
            <a:srgbClr val="FFFFFF">
              <a:alpha val="95000"/>
            </a:srgbClr>
          </a:solidFill>
          <a:ln w="14288">
            <a:solidFill>
              <a:srgbClr val="F8ECD3"/>
            </a:solidFill>
            <a:prstDash val="solid"/>
          </a:ln>
        </p:spPr>
      </p:sp>
      <p:sp>
        <p:nvSpPr>
          <p:cNvPr id="8" name="Text 6"/>
          <p:cNvSpPr/>
          <p:nvPr/>
        </p:nvSpPr>
        <p:spPr>
          <a:xfrm>
            <a:off x="4724474" y="1273076"/>
            <a:ext cx="3810298" cy="154409"/>
          </a:xfrm>
          <a:prstGeom prst="rect">
            <a:avLst/>
          </a:prstGeom>
          <a:noFill/>
          <a:ln/>
        </p:spPr>
        <p:txBody>
          <a:bodyPr wrap="none" lIns="0" tIns="0" rIns="0" bIns="0" rtlCol="0" anchor="t"/>
          <a:lstStyle/>
          <a:p>
            <a:pPr algn="l" indent="0" marL="0">
              <a:lnSpc>
                <a:spcPct val="104000"/>
              </a:lnSpc>
              <a:buNone/>
            </a:pPr>
            <a:r>
              <a:rPr lang="en-US" sz="950" dirty="0">
                <a:solidFill>
                  <a:srgbClr val="2C2926"/>
                </a:solidFill>
                <a:latin typeface="Bricolage Grotesque SemiBold" pitchFamily="34" charset="0"/>
                <a:ea typeface="Bricolage Grotesque SemiBold" pitchFamily="34" charset="-122"/>
                <a:cs typeface="Bricolage Grotesque SemiBold" pitchFamily="34" charset="-120"/>
              </a:rPr>
              <a:t>Cordón</a:t>
            </a:r>
            <a:endParaRPr lang="en-US" sz="950" dirty="0"/>
          </a:p>
        </p:txBody>
      </p:sp>
      <p:sp>
        <p:nvSpPr>
          <p:cNvPr id="9" name="Text 7"/>
          <p:cNvSpPr/>
          <p:nvPr/>
        </p:nvSpPr>
        <p:spPr>
          <a:xfrm>
            <a:off x="4724474" y="1474738"/>
            <a:ext cx="3810298" cy="142056"/>
          </a:xfrm>
          <a:prstGeom prst="rect">
            <a:avLst/>
          </a:prstGeom>
          <a:noFill/>
          <a:ln/>
        </p:spPr>
        <p:txBody>
          <a:bodyPr wrap="none" lIns="0" tIns="0" rIns="0" bIns="0" rtlCol="0" anchor="t"/>
          <a:lstStyle/>
          <a:p>
            <a:pPr algn="l" indent="0" marL="0">
              <a:lnSpc>
                <a:spcPct val="120000"/>
              </a:lnSpc>
              <a:buNone/>
            </a:pPr>
            <a:r>
              <a:rPr lang="en-US" sz="750" dirty="0">
                <a:solidFill>
                  <a:srgbClr val="2C2926"/>
                </a:solidFill>
                <a:latin typeface="Inter" pitchFamily="34" charset="0"/>
                <a:ea typeface="Inter" pitchFamily="34" charset="-122"/>
                <a:cs typeface="Inter" pitchFamily="34" charset="-120"/>
              </a:rPr>
              <a:t>A smooth, sleek cord — minimal and elegant. 1mm / 45 cm: </a:t>
            </a:r>
            <a:pPr algn="l" indent="0" marL="0">
              <a:lnSpc>
                <a:spcPct val="120000"/>
              </a:lnSpc>
              <a:buNone/>
            </a:pPr>
            <a:r>
              <a:rPr lang="en-US" sz="750" b="1" dirty="0">
                <a:solidFill>
                  <a:srgbClr val="2C2926"/>
                </a:solidFill>
                <a:latin typeface="Inter Bold" pitchFamily="34" charset="0"/>
                <a:ea typeface="Inter Bold" pitchFamily="34" charset="-122"/>
                <a:cs typeface="Inter Bold" pitchFamily="34" charset="-120"/>
              </a:rPr>
              <a:t>$130,000</a:t>
            </a:r>
            <a:endParaRPr lang="en-US" sz="750" dirty="0"/>
          </a:p>
        </p:txBody>
      </p:sp>
      <p:sp>
        <p:nvSpPr>
          <p:cNvPr id="10" name="Shape 8"/>
          <p:cNvSpPr/>
          <p:nvPr/>
        </p:nvSpPr>
        <p:spPr>
          <a:xfrm>
            <a:off x="496119" y="1808634"/>
            <a:ext cx="4036516" cy="569937"/>
          </a:xfrm>
          <a:prstGeom prst="roundRect">
            <a:avLst>
              <a:gd name="adj" fmla="val 7284"/>
            </a:avLst>
          </a:prstGeom>
          <a:solidFill>
            <a:srgbClr val="FFFFFF">
              <a:alpha val="95000"/>
            </a:srgbClr>
          </a:solidFill>
          <a:ln w="14288">
            <a:solidFill>
              <a:srgbClr val="F8ECD3"/>
            </a:solidFill>
            <a:prstDash val="solid"/>
          </a:ln>
        </p:spPr>
      </p:sp>
      <p:sp>
        <p:nvSpPr>
          <p:cNvPr id="11" name="Text 9"/>
          <p:cNvSpPr/>
          <p:nvPr/>
        </p:nvSpPr>
        <p:spPr>
          <a:xfrm>
            <a:off x="609228" y="1921743"/>
            <a:ext cx="3810298" cy="154409"/>
          </a:xfrm>
          <a:prstGeom prst="rect">
            <a:avLst/>
          </a:prstGeom>
          <a:noFill/>
          <a:ln/>
        </p:spPr>
        <p:txBody>
          <a:bodyPr wrap="none" lIns="0" tIns="0" rIns="0" bIns="0" rtlCol="0" anchor="t"/>
          <a:lstStyle/>
          <a:p>
            <a:pPr algn="l" indent="0" marL="0">
              <a:lnSpc>
                <a:spcPct val="104000"/>
              </a:lnSpc>
              <a:buNone/>
            </a:pPr>
            <a:r>
              <a:rPr lang="en-US" sz="950" dirty="0">
                <a:solidFill>
                  <a:srgbClr val="2C2926"/>
                </a:solidFill>
                <a:latin typeface="Bricolage Grotesque SemiBold" pitchFamily="34" charset="0"/>
                <a:ea typeface="Bricolage Grotesque SemiBold" pitchFamily="34" charset="-122"/>
                <a:cs typeface="Bricolage Grotesque SemiBold" pitchFamily="34" charset="-120"/>
              </a:rPr>
              <a:t>Singapur</a:t>
            </a:r>
            <a:endParaRPr lang="en-US" sz="950" dirty="0"/>
          </a:p>
        </p:txBody>
      </p:sp>
      <p:sp>
        <p:nvSpPr>
          <p:cNvPr id="12" name="Text 10"/>
          <p:cNvSpPr/>
          <p:nvPr/>
        </p:nvSpPr>
        <p:spPr>
          <a:xfrm>
            <a:off x="609228" y="2123405"/>
            <a:ext cx="3810298" cy="142056"/>
          </a:xfrm>
          <a:prstGeom prst="rect">
            <a:avLst/>
          </a:prstGeom>
          <a:noFill/>
          <a:ln/>
        </p:spPr>
        <p:txBody>
          <a:bodyPr wrap="none" lIns="0" tIns="0" rIns="0" bIns="0" rtlCol="0" anchor="t"/>
          <a:lstStyle/>
          <a:p>
            <a:pPr algn="l" indent="0" marL="0">
              <a:lnSpc>
                <a:spcPct val="120000"/>
              </a:lnSpc>
              <a:buNone/>
            </a:pPr>
            <a:r>
              <a:rPr lang="en-US" sz="750" dirty="0">
                <a:solidFill>
                  <a:srgbClr val="2C2926"/>
                </a:solidFill>
                <a:latin typeface="Inter" pitchFamily="34" charset="0"/>
                <a:ea typeface="Inter" pitchFamily="34" charset="-122"/>
                <a:cs typeface="Inter" pitchFamily="34" charset="-120"/>
              </a:rPr>
              <a:t>A textured Singapore weave — delicate and luminous. 1mm from </a:t>
            </a:r>
            <a:pPr algn="l" indent="0" marL="0">
              <a:lnSpc>
                <a:spcPct val="120000"/>
              </a:lnSpc>
              <a:buNone/>
            </a:pPr>
            <a:r>
              <a:rPr lang="en-US" sz="750" b="1" dirty="0">
                <a:solidFill>
                  <a:srgbClr val="2C2926"/>
                </a:solidFill>
                <a:latin typeface="Inter Bold" pitchFamily="34" charset="0"/>
                <a:ea typeface="Inter Bold" pitchFamily="34" charset="-122"/>
                <a:cs typeface="Inter Bold" pitchFamily="34" charset="-120"/>
              </a:rPr>
              <a:t>$130,000</a:t>
            </a:r>
            <a:endParaRPr lang="en-US" sz="750" dirty="0"/>
          </a:p>
        </p:txBody>
      </p:sp>
      <p:sp>
        <p:nvSpPr>
          <p:cNvPr id="13" name="Shape 11"/>
          <p:cNvSpPr/>
          <p:nvPr/>
        </p:nvSpPr>
        <p:spPr>
          <a:xfrm>
            <a:off x="4611365" y="1808634"/>
            <a:ext cx="4036516" cy="569937"/>
          </a:xfrm>
          <a:prstGeom prst="roundRect">
            <a:avLst>
              <a:gd name="adj" fmla="val 7284"/>
            </a:avLst>
          </a:prstGeom>
          <a:solidFill>
            <a:srgbClr val="FFFFFF">
              <a:alpha val="95000"/>
            </a:srgbClr>
          </a:solidFill>
          <a:ln w="14288">
            <a:solidFill>
              <a:srgbClr val="F8ECD3"/>
            </a:solidFill>
            <a:prstDash val="solid"/>
          </a:ln>
        </p:spPr>
      </p:sp>
      <p:sp>
        <p:nvSpPr>
          <p:cNvPr id="14" name="Text 12"/>
          <p:cNvSpPr/>
          <p:nvPr/>
        </p:nvSpPr>
        <p:spPr>
          <a:xfrm>
            <a:off x="4724474" y="1921743"/>
            <a:ext cx="3810298" cy="154409"/>
          </a:xfrm>
          <a:prstGeom prst="rect">
            <a:avLst/>
          </a:prstGeom>
          <a:noFill/>
          <a:ln/>
        </p:spPr>
        <p:txBody>
          <a:bodyPr wrap="none" lIns="0" tIns="0" rIns="0" bIns="0" rtlCol="0" anchor="t"/>
          <a:lstStyle/>
          <a:p>
            <a:pPr algn="l" indent="0" marL="0">
              <a:lnSpc>
                <a:spcPct val="104000"/>
              </a:lnSpc>
              <a:buNone/>
            </a:pPr>
            <a:r>
              <a:rPr lang="en-US" sz="950" dirty="0">
                <a:solidFill>
                  <a:srgbClr val="2C2926"/>
                </a:solidFill>
                <a:latin typeface="Bricolage Grotesque SemiBold" pitchFamily="34" charset="0"/>
                <a:ea typeface="Bricolage Grotesque SemiBold" pitchFamily="34" charset="-122"/>
                <a:cs typeface="Bricolage Grotesque SemiBold" pitchFamily="34" charset="-120"/>
              </a:rPr>
              <a:t>Espiral</a:t>
            </a:r>
            <a:endParaRPr lang="en-US" sz="950" dirty="0"/>
          </a:p>
        </p:txBody>
      </p:sp>
      <p:sp>
        <p:nvSpPr>
          <p:cNvPr id="15" name="Text 13"/>
          <p:cNvSpPr/>
          <p:nvPr/>
        </p:nvSpPr>
        <p:spPr>
          <a:xfrm>
            <a:off x="4724474" y="2123405"/>
            <a:ext cx="3810298" cy="142056"/>
          </a:xfrm>
          <a:prstGeom prst="rect">
            <a:avLst/>
          </a:prstGeom>
          <a:noFill/>
          <a:ln/>
        </p:spPr>
        <p:txBody>
          <a:bodyPr wrap="none" lIns="0" tIns="0" rIns="0" bIns="0" rtlCol="0" anchor="t"/>
          <a:lstStyle/>
          <a:p>
            <a:pPr algn="l" indent="0" marL="0">
              <a:lnSpc>
                <a:spcPct val="120000"/>
              </a:lnSpc>
              <a:buNone/>
            </a:pPr>
            <a:r>
              <a:rPr lang="en-US" sz="750" dirty="0">
                <a:solidFill>
                  <a:srgbClr val="2C2926"/>
                </a:solidFill>
                <a:latin typeface="Inter" pitchFamily="34" charset="0"/>
                <a:ea typeface="Inter" pitchFamily="34" charset="-122"/>
                <a:cs typeface="Inter" pitchFamily="34" charset="-120"/>
              </a:rPr>
              <a:t>A coiled spiral — delicate yet strong. 1–2mm / 45 cm from </a:t>
            </a:r>
            <a:pPr algn="l" indent="0" marL="0">
              <a:lnSpc>
                <a:spcPct val="120000"/>
              </a:lnSpc>
              <a:buNone/>
            </a:pPr>
            <a:r>
              <a:rPr lang="en-US" sz="750" b="1" dirty="0">
                <a:solidFill>
                  <a:srgbClr val="2C2926"/>
                </a:solidFill>
                <a:latin typeface="Inter Bold" pitchFamily="34" charset="0"/>
                <a:ea typeface="Inter Bold" pitchFamily="34" charset="-122"/>
                <a:cs typeface="Inter Bold" pitchFamily="34" charset="-120"/>
              </a:rPr>
              <a:t>$130,000</a:t>
            </a:r>
            <a:endParaRPr lang="en-US" sz="750" dirty="0"/>
          </a:p>
        </p:txBody>
      </p:sp>
      <p:pic>
        <p:nvPicPr>
          <p:cNvPr id="16" name="Image 0" descr="preencoded.png">    </p:cNvPr>
          <p:cNvPicPr>
            <a:picLocks noChangeAspect="1"/>
          </p:cNvPicPr>
          <p:nvPr/>
        </p:nvPicPr>
        <p:blipFill>
          <a:blip r:embed="rId1"/>
          <a:stretch>
            <a:fillRect/>
          </a:stretch>
        </p:blipFill>
        <p:spPr>
          <a:xfrm>
            <a:off x="496119" y="2555677"/>
            <a:ext cx="2553221" cy="2116559"/>
          </a:xfrm>
          <a:prstGeom prst="rect">
            <a:avLst/>
          </a:prstGeom>
        </p:spPr>
      </p:pic>
      <p:pic>
        <p:nvPicPr>
          <p:cNvPr id="17" name="Image 1" descr="preencoded.png">    </p:cNvPr>
          <p:cNvPicPr>
            <a:picLocks noChangeAspect="1"/>
          </p:cNvPicPr>
          <p:nvPr/>
        </p:nvPicPr>
        <p:blipFill>
          <a:blip r:embed="rId2"/>
          <a:stretch>
            <a:fillRect/>
          </a:stretch>
        </p:blipFill>
        <p:spPr>
          <a:xfrm>
            <a:off x="4697313" y="2555677"/>
            <a:ext cx="2549054" cy="2116559"/>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Shape 0"/>
          <p:cNvSpPr/>
          <p:nvPr/>
        </p:nvSpPr>
        <p:spPr>
          <a:xfrm>
            <a:off x="496119" y="1868165"/>
            <a:ext cx="702692" cy="188565"/>
          </a:xfrm>
          <a:prstGeom prst="roundRect">
            <a:avLst>
              <a:gd name="adj" fmla="val 22104"/>
            </a:avLst>
          </a:prstGeom>
          <a:noFill/>
          <a:ln w="4763">
            <a:solidFill>
              <a:srgbClr val="E7BF6A"/>
            </a:solidFill>
            <a:prstDash val="solid"/>
          </a:ln>
        </p:spPr>
      </p:sp>
      <p:sp>
        <p:nvSpPr>
          <p:cNvPr id="3" name="Text 1"/>
          <p:cNvSpPr/>
          <p:nvPr/>
        </p:nvSpPr>
        <p:spPr>
          <a:xfrm>
            <a:off x="570533" y="1905372"/>
            <a:ext cx="1011064" cy="114151"/>
          </a:xfrm>
          <a:prstGeom prst="rect">
            <a:avLst/>
          </a:prstGeom>
          <a:noFill/>
          <a:ln/>
        </p:spPr>
        <p:txBody>
          <a:bodyPr wrap="none" lIns="0" tIns="0" rIns="0" bIns="0" rtlCol="0" anchor="t"/>
          <a:lstStyle/>
          <a:p>
            <a:pPr algn="l" indent="0" marL="0">
              <a:lnSpc>
                <a:spcPct val="96000"/>
              </a:lnSpc>
              <a:buNone/>
            </a:pPr>
            <a:r>
              <a:rPr lang="en-US" sz="750" dirty="0">
                <a:solidFill>
                  <a:srgbClr val="E7BF6A"/>
                </a:solidFill>
                <a:latin typeface="Inter" pitchFamily="34" charset="0"/>
                <a:ea typeface="Inter" pitchFamily="34" charset="-122"/>
                <a:cs typeface="Inter" pitchFamily="34" charset="-120"/>
              </a:rPr>
              <a:t>CHAPTER 2</a:t>
            </a:r>
            <a:endParaRPr lang="en-US" sz="750" dirty="0"/>
          </a:p>
        </p:txBody>
      </p:sp>
      <p:sp>
        <p:nvSpPr>
          <p:cNvPr id="4" name="Text 2"/>
          <p:cNvSpPr/>
          <p:nvPr/>
        </p:nvSpPr>
        <p:spPr>
          <a:xfrm>
            <a:off x="496119" y="2106290"/>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D4A017"/>
                </a:solidFill>
                <a:latin typeface="Bricolage Grotesque SemiBold" pitchFamily="34" charset="0"/>
                <a:ea typeface="Bricolage Grotesque SemiBold" pitchFamily="34" charset="-122"/>
                <a:cs typeface="Bricolage Grotesque SemiBold" pitchFamily="34" charset="-120"/>
              </a:rPr>
              <a:t>Dijes</a:t>
            </a:r>
            <a:pPr algn="l" indent="0" marL="0">
              <a:lnSpc>
                <a:spcPct val="104000"/>
              </a:lnSpc>
              <a:buNone/>
            </a:pPr>
            <a:r>
              <a:rPr lang="en-US" sz="2400" dirty="0">
                <a:solidFill>
                  <a:srgbClr val="2C2926"/>
                </a:solidFill>
                <a:latin typeface="Bricolage Grotesque SemiBold" pitchFamily="34" charset="0"/>
                <a:ea typeface="Bricolage Grotesque SemiBold" pitchFamily="34" charset="-122"/>
                <a:cs typeface="Bricolage Grotesque SemiBold" pitchFamily="34" charset="-120"/>
              </a:rPr>
              <a:t> — Pendant Collection</a:t>
            </a:r>
            <a:endParaRPr lang="en-US" sz="2400" dirty="0"/>
          </a:p>
        </p:txBody>
      </p:sp>
      <p:sp>
        <p:nvSpPr>
          <p:cNvPr id="5" name="Text 3"/>
          <p:cNvSpPr/>
          <p:nvPr/>
        </p:nvSpPr>
        <p:spPr>
          <a:xfrm>
            <a:off x="496119" y="2679874"/>
            <a:ext cx="8151763"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Our pendant collection spans a wide range of motifs — from devotional crosses to mythological icons, from equestrian elegance to bold geometric forms. Each dije is crafted in 18K titanium-fused gold and sold separately from chains, allowing you to mix and match for a truly personal expression of style. Prices listed do not include chain.</a:t>
            </a:r>
            <a:endParaRPr lang="en-US" sz="9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496119" y="389632"/>
            <a:ext cx="8151763" cy="208359"/>
          </a:xfrm>
          <a:prstGeom prst="rect">
            <a:avLst/>
          </a:prstGeom>
          <a:noFill/>
          <a:ln/>
        </p:spPr>
        <p:txBody>
          <a:bodyPr wrap="none" lIns="0" tIns="0" rIns="0" bIns="0" rtlCol="0" anchor="t"/>
          <a:lstStyle/>
          <a:p>
            <a:pPr algn="l" indent="0" marL="0">
              <a:lnSpc>
                <a:spcPct val="104000"/>
              </a:lnSpc>
              <a:buNone/>
            </a:pPr>
            <a:r>
              <a:rPr lang="en-US" sz="1300" dirty="0">
                <a:solidFill>
                  <a:srgbClr val="2C2926"/>
                </a:solidFill>
                <a:latin typeface="Bricolage Grotesque SemiBold" pitchFamily="34" charset="0"/>
                <a:ea typeface="Bricolage Grotesque SemiBold" pitchFamily="34" charset="-122"/>
                <a:cs typeface="Bricolage Grotesque SemiBold" pitchFamily="34" charset="-120"/>
              </a:rPr>
              <a:t>Cruz </a:t>
            </a:r>
            <a:pPr algn="l" indent="0" marL="0">
              <a:lnSpc>
                <a:spcPct val="104000"/>
              </a:lnSpc>
              <a:buNone/>
            </a:pPr>
            <a:r>
              <a:rPr lang="en-US" sz="1300" dirty="0">
                <a:solidFill>
                  <a:srgbClr val="D4A017"/>
                </a:solidFill>
                <a:latin typeface="Bricolage Grotesque SemiBold" pitchFamily="34" charset="0"/>
                <a:ea typeface="Bricolage Grotesque SemiBold" pitchFamily="34" charset="-122"/>
                <a:cs typeface="Bricolage Grotesque SemiBold" pitchFamily="34" charset="-120"/>
              </a:rPr>
              <a:t>Brillante</a:t>
            </a:r>
            <a:endParaRPr lang="en-US" sz="1300" dirty="0"/>
          </a:p>
        </p:txBody>
      </p:sp>
      <p:sp>
        <p:nvSpPr>
          <p:cNvPr id="3" name="Text 1"/>
          <p:cNvSpPr/>
          <p:nvPr/>
        </p:nvSpPr>
        <p:spPr>
          <a:xfrm>
            <a:off x="496119" y="709985"/>
            <a:ext cx="8151763" cy="222945"/>
          </a:xfrm>
          <a:prstGeom prst="rect">
            <a:avLst/>
          </a:prstGeom>
          <a:noFill/>
          <a:ln/>
        </p:spPr>
        <p:txBody>
          <a:bodyPr wrap="square" lIns="0" tIns="0" rIns="0" bIns="0" rtlCol="0" anchor="t">
            <a:normAutofit/>
          </a:bodyPr>
          <a:lstStyle/>
          <a:p>
            <a:pPr algn="l" indent="0" marL="0">
              <a:lnSpc>
                <a:spcPct val="111000"/>
              </a:lnSpc>
              <a:buNone/>
            </a:pPr>
            <a:r>
              <a:rPr lang="en-US" sz="650" dirty="0">
                <a:solidFill>
                  <a:srgbClr val="2C2926"/>
                </a:solidFill>
                <a:latin typeface="Inter" pitchFamily="34" charset="0"/>
                <a:ea typeface="Inter" pitchFamily="34" charset="-122"/>
                <a:cs typeface="Inter" pitchFamily="34" charset="-120"/>
              </a:rPr>
              <a:t>A pavé-set cross of breathtaking luminosity — each arm encrusted with brilliant round stones that catch every ray of light. This pendant strikes a perfect balance between faith and fashion, between devotion and dazzle. Dimensions: 26mm wide × 40mm long. </a:t>
            </a:r>
            <a:pPr algn="l" indent="0" marL="0">
              <a:lnSpc>
                <a:spcPct val="111000"/>
              </a:lnSpc>
              <a:buNone/>
            </a:pPr>
            <a:r>
              <a:rPr lang="en-US" sz="650" b="1" dirty="0">
                <a:solidFill>
                  <a:srgbClr val="2C2926"/>
                </a:solidFill>
                <a:latin typeface="Inter Bold" pitchFamily="34" charset="0"/>
                <a:ea typeface="Inter Bold" pitchFamily="34" charset="-122"/>
                <a:cs typeface="Inter Bold" pitchFamily="34" charset="-120"/>
              </a:rPr>
              <a:t>Price: $130,000</a:t>
            </a:r>
            <a:pPr algn="l" indent="0" marL="0">
              <a:lnSpc>
                <a:spcPct val="111000"/>
              </a:lnSpc>
              <a:buNone/>
            </a:pPr>
            <a:r>
              <a:rPr lang="en-US" sz="650" dirty="0">
                <a:solidFill>
                  <a:srgbClr val="2C2926"/>
                </a:solidFill>
                <a:latin typeface="Inter" pitchFamily="34" charset="0"/>
                <a:ea typeface="Inter" pitchFamily="34" charset="-122"/>
                <a:cs typeface="Inter" pitchFamily="34" charset="-120"/>
              </a:rPr>
              <a:t> (chain not included)</a:t>
            </a:r>
            <a:endParaRPr lang="en-US" sz="650" dirty="0"/>
          </a:p>
        </p:txBody>
      </p:sp>
      <p:pic>
        <p:nvPicPr>
          <p:cNvPr id="4" name="Image 0" descr="preencoded.png">    </p:cNvPr>
          <p:cNvPicPr>
            <a:picLocks noChangeAspect="1"/>
          </p:cNvPicPr>
          <p:nvPr/>
        </p:nvPicPr>
        <p:blipFill>
          <a:blip r:embed="rId1"/>
          <a:stretch>
            <a:fillRect/>
          </a:stretch>
        </p:blipFill>
        <p:spPr>
          <a:xfrm>
            <a:off x="496119" y="1058838"/>
            <a:ext cx="2152724" cy="1784524"/>
          </a:xfrm>
          <a:prstGeom prst="rect">
            <a:avLst/>
          </a:prstGeom>
        </p:spPr>
      </p:pic>
      <p:pic>
        <p:nvPicPr>
          <p:cNvPr id="5" name="Image 1" descr="preencoded.png">    </p:cNvPr>
          <p:cNvPicPr>
            <a:picLocks noChangeAspect="1"/>
          </p:cNvPicPr>
          <p:nvPr/>
        </p:nvPicPr>
        <p:blipFill>
          <a:blip r:embed="rId2"/>
          <a:stretch>
            <a:fillRect/>
          </a:stretch>
        </p:blipFill>
        <p:spPr>
          <a:xfrm>
            <a:off x="4678412" y="1058838"/>
            <a:ext cx="1789584" cy="1784524"/>
          </a:xfrm>
          <a:prstGeom prst="rect">
            <a:avLst/>
          </a:prstGeom>
        </p:spPr>
      </p:pic>
      <p:pic>
        <p:nvPicPr>
          <p:cNvPr id="6" name="Image 2" descr="preencoded.png">    </p:cNvPr>
          <p:cNvPicPr>
            <a:picLocks noChangeAspect="1"/>
          </p:cNvPicPr>
          <p:nvPr/>
        </p:nvPicPr>
        <p:blipFill>
          <a:blip r:embed="rId3"/>
          <a:stretch>
            <a:fillRect/>
          </a:stretch>
        </p:blipFill>
        <p:spPr>
          <a:xfrm>
            <a:off x="4678412" y="2906316"/>
            <a:ext cx="2044601" cy="178452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496119" y="376163"/>
            <a:ext cx="8151763" cy="300410"/>
          </a:xfrm>
          <a:prstGeom prst="rect">
            <a:avLst/>
          </a:prstGeom>
          <a:noFill/>
          <a:ln/>
        </p:spPr>
        <p:txBody>
          <a:bodyPr wrap="none" lIns="0" tIns="0" rIns="0" bIns="0" rtlCol="0" anchor="t"/>
          <a:lstStyle/>
          <a:p>
            <a:pPr algn="l" indent="0" marL="0">
              <a:lnSpc>
                <a:spcPct val="104000"/>
              </a:lnSpc>
              <a:buNone/>
            </a:pPr>
            <a:r>
              <a:rPr lang="en-US" sz="1850" dirty="0">
                <a:solidFill>
                  <a:srgbClr val="2C2926"/>
                </a:solidFill>
                <a:latin typeface="Bricolage Grotesque SemiBold" pitchFamily="34" charset="0"/>
                <a:ea typeface="Bricolage Grotesque SemiBold" pitchFamily="34" charset="-122"/>
                <a:cs typeface="Bricolage Grotesque SemiBold" pitchFamily="34" charset="-120"/>
              </a:rPr>
              <a:t>Cruz </a:t>
            </a:r>
            <a:pPr algn="l" indent="0" marL="0">
              <a:lnSpc>
                <a:spcPct val="104000"/>
              </a:lnSpc>
              <a:buNone/>
            </a:pPr>
            <a:r>
              <a:rPr lang="en-US" sz="1850" dirty="0">
                <a:solidFill>
                  <a:srgbClr val="D4A017"/>
                </a:solidFill>
                <a:latin typeface="Bricolage Grotesque SemiBold" pitchFamily="34" charset="0"/>
                <a:ea typeface="Bricolage Grotesque SemiBold" pitchFamily="34" charset="-122"/>
                <a:cs typeface="Bricolage Grotesque SemiBold" pitchFamily="34" charset="-120"/>
              </a:rPr>
              <a:t>Calada</a:t>
            </a:r>
            <a:pPr algn="l" indent="0" marL="0">
              <a:lnSpc>
                <a:spcPct val="104000"/>
              </a:lnSpc>
              <a:buNone/>
            </a:pPr>
            <a:r>
              <a:rPr lang="en-US" sz="1850" dirty="0">
                <a:solidFill>
                  <a:srgbClr val="2C2926"/>
                </a:solidFill>
                <a:latin typeface="Bricolage Grotesque SemiBold" pitchFamily="34" charset="0"/>
                <a:ea typeface="Bricolage Grotesque SemiBold" pitchFamily="34" charset="-122"/>
                <a:cs typeface="Bricolage Grotesque SemiBold" pitchFamily="34" charset="-120"/>
              </a:rPr>
              <a:t> &amp; Cruz </a:t>
            </a:r>
            <a:pPr algn="l" indent="0" marL="0">
              <a:lnSpc>
                <a:spcPct val="104000"/>
              </a:lnSpc>
              <a:buNone/>
            </a:pPr>
            <a:r>
              <a:rPr lang="en-US" sz="1850" dirty="0">
                <a:solidFill>
                  <a:srgbClr val="D4A017"/>
                </a:solidFill>
                <a:latin typeface="Bricolage Grotesque SemiBold" pitchFamily="34" charset="0"/>
                <a:ea typeface="Bricolage Grotesque SemiBold" pitchFamily="34" charset="-122"/>
                <a:cs typeface="Bricolage Grotesque SemiBold" pitchFamily="34" charset="-120"/>
              </a:rPr>
              <a:t>Celestial</a:t>
            </a:r>
            <a:endParaRPr lang="en-US" sz="1850" dirty="0"/>
          </a:p>
        </p:txBody>
      </p:sp>
      <p:pic>
        <p:nvPicPr>
          <p:cNvPr id="3" name="Image 0" descr="preencoded.png">    </p:cNvPr>
          <p:cNvPicPr>
            <a:picLocks noChangeAspect="1"/>
          </p:cNvPicPr>
          <p:nvPr/>
        </p:nvPicPr>
        <p:blipFill>
          <a:blip r:embed="rId1"/>
          <a:stretch>
            <a:fillRect/>
          </a:stretch>
        </p:blipFill>
        <p:spPr>
          <a:xfrm>
            <a:off x="496119" y="982042"/>
            <a:ext cx="3108945" cy="2573089"/>
          </a:xfrm>
          <a:prstGeom prst="rect">
            <a:avLst/>
          </a:prstGeom>
        </p:spPr>
      </p:pic>
      <p:sp>
        <p:nvSpPr>
          <p:cNvPr id="4" name="Text 1"/>
          <p:cNvSpPr/>
          <p:nvPr/>
        </p:nvSpPr>
        <p:spPr>
          <a:xfrm>
            <a:off x="496119" y="3686026"/>
            <a:ext cx="3929286" cy="187747"/>
          </a:xfrm>
          <a:prstGeom prst="rect">
            <a:avLst/>
          </a:prstGeom>
          <a:noFill/>
          <a:ln/>
        </p:spPr>
        <p:txBody>
          <a:bodyPr wrap="none" lIns="0" tIns="0" rIns="0" bIns="0" rtlCol="0" anchor="t"/>
          <a:lstStyle/>
          <a:p>
            <a:pPr algn="l" indent="0" marL="0">
              <a:lnSpc>
                <a:spcPct val="104000"/>
              </a:lnSpc>
              <a:buNone/>
            </a:pPr>
            <a:r>
              <a:rPr lang="en-US" sz="1150" dirty="0">
                <a:solidFill>
                  <a:srgbClr val="2C2926"/>
                </a:solidFill>
                <a:latin typeface="Bricolage Grotesque SemiBold" pitchFamily="34" charset="0"/>
                <a:ea typeface="Bricolage Grotesque SemiBold" pitchFamily="34" charset="-122"/>
                <a:cs typeface="Bricolage Grotesque SemiBold" pitchFamily="34" charset="-120"/>
              </a:rPr>
              <a:t>Cruz Calada</a:t>
            </a:r>
            <a:endParaRPr lang="en-US" sz="1150" dirty="0"/>
          </a:p>
        </p:txBody>
      </p:sp>
      <p:sp>
        <p:nvSpPr>
          <p:cNvPr id="5" name="Text 2"/>
          <p:cNvSpPr/>
          <p:nvPr/>
        </p:nvSpPr>
        <p:spPr>
          <a:xfrm>
            <a:off x="496119" y="3990156"/>
            <a:ext cx="3929286" cy="672405"/>
          </a:xfrm>
          <a:prstGeom prst="rect">
            <a:avLst/>
          </a:prstGeom>
          <a:noFill/>
          <a:ln/>
        </p:spPr>
        <p:txBody>
          <a:bodyPr wrap="square" lIns="0" tIns="0" rIns="0" bIns="0" rtlCol="0" anchor="t">
            <a:normAutofit/>
          </a:bodyPr>
          <a:lstStyle/>
          <a:p>
            <a:pPr algn="l" indent="0" marL="0">
              <a:lnSpc>
                <a:spcPct val="131000"/>
              </a:lnSpc>
              <a:spcAft>
                <a:spcPts val="800"/>
              </a:spcAft>
              <a:buNone/>
            </a:pPr>
            <a:r>
              <a:rPr lang="en-US" sz="900" dirty="0">
                <a:solidFill>
                  <a:srgbClr val="2C2926"/>
                </a:solidFill>
                <a:latin typeface="Inter" pitchFamily="34" charset="0"/>
                <a:ea typeface="Inter" pitchFamily="34" charset="-122"/>
                <a:cs typeface="Inter" pitchFamily="34" charset="-120"/>
              </a:rPr>
              <a:t>An open-work cross with elegant negative space — 18mm × 30mm. A refined statement of faith and craftsmanship.</a:t>
            </a:r>
            <a:endParaRPr lang="en-US" sz="900" dirty="0"/>
          </a:p>
          <a:p>
            <a:pPr algn="l" indent="0" marL="0">
              <a:lnSpc>
                <a:spcPct val="131000"/>
              </a:lnSpc>
              <a:buNone/>
            </a:pPr>
            <a:r>
              <a:rPr lang="en-US" sz="900" b="1" dirty="0">
                <a:solidFill>
                  <a:srgbClr val="2C2926"/>
                </a:solidFill>
                <a:latin typeface="Inter Bold" pitchFamily="34" charset="0"/>
                <a:ea typeface="Inter Bold" pitchFamily="34" charset="-122"/>
                <a:cs typeface="Inter Bold" pitchFamily="34" charset="-120"/>
              </a:rPr>
              <a:t>$130,000</a:t>
            </a:r>
            <a:pPr algn="l" indent="0" marL="0">
              <a:lnSpc>
                <a:spcPct val="131000"/>
              </a:lnSpc>
              <a:buNone/>
            </a:pPr>
            <a:r>
              <a:rPr lang="en-US" sz="900" dirty="0">
                <a:solidFill>
                  <a:srgbClr val="2C2926"/>
                </a:solidFill>
                <a:latin typeface="Inter" pitchFamily="34" charset="0"/>
                <a:ea typeface="Inter" pitchFamily="34" charset="-122"/>
                <a:cs typeface="Inter" pitchFamily="34" charset="-120"/>
              </a:rPr>
              <a:t> — Chain not included</a:t>
            </a:r>
            <a:endParaRPr lang="en-US" sz="900" dirty="0"/>
          </a:p>
        </p:txBody>
      </p:sp>
      <p:pic>
        <p:nvPicPr>
          <p:cNvPr id="6" name="Image 1" descr="preencoded.png">    </p:cNvPr>
          <p:cNvPicPr>
            <a:picLocks noChangeAspect="1"/>
          </p:cNvPicPr>
          <p:nvPr/>
        </p:nvPicPr>
        <p:blipFill>
          <a:blip r:embed="rId2"/>
          <a:stretch>
            <a:fillRect/>
          </a:stretch>
        </p:blipFill>
        <p:spPr>
          <a:xfrm>
            <a:off x="4723358" y="982042"/>
            <a:ext cx="3098825" cy="2573015"/>
          </a:xfrm>
          <a:prstGeom prst="rect">
            <a:avLst/>
          </a:prstGeom>
        </p:spPr>
      </p:pic>
      <p:sp>
        <p:nvSpPr>
          <p:cNvPr id="7" name="Text 3"/>
          <p:cNvSpPr/>
          <p:nvPr/>
        </p:nvSpPr>
        <p:spPr>
          <a:xfrm>
            <a:off x="4723358" y="3685952"/>
            <a:ext cx="3929286" cy="187747"/>
          </a:xfrm>
          <a:prstGeom prst="rect">
            <a:avLst/>
          </a:prstGeom>
          <a:noFill/>
          <a:ln/>
        </p:spPr>
        <p:txBody>
          <a:bodyPr wrap="none" lIns="0" tIns="0" rIns="0" bIns="0" rtlCol="0" anchor="t"/>
          <a:lstStyle/>
          <a:p>
            <a:pPr algn="l" indent="0" marL="0">
              <a:lnSpc>
                <a:spcPct val="104000"/>
              </a:lnSpc>
              <a:buNone/>
            </a:pPr>
            <a:r>
              <a:rPr lang="en-US" sz="1150" dirty="0">
                <a:solidFill>
                  <a:srgbClr val="2C2926"/>
                </a:solidFill>
                <a:latin typeface="Bricolage Grotesque SemiBold" pitchFamily="34" charset="0"/>
                <a:ea typeface="Bricolage Grotesque SemiBold" pitchFamily="34" charset="-122"/>
                <a:cs typeface="Bricolage Grotesque SemiBold" pitchFamily="34" charset="-120"/>
              </a:rPr>
              <a:t>Cruz Celestial</a:t>
            </a:r>
            <a:endParaRPr lang="en-US" sz="1150" dirty="0"/>
          </a:p>
        </p:txBody>
      </p:sp>
      <p:sp>
        <p:nvSpPr>
          <p:cNvPr id="8" name="Text 4"/>
          <p:cNvSpPr/>
          <p:nvPr/>
        </p:nvSpPr>
        <p:spPr>
          <a:xfrm>
            <a:off x="4723358" y="3990082"/>
            <a:ext cx="3929286" cy="672405"/>
          </a:xfrm>
          <a:prstGeom prst="rect">
            <a:avLst/>
          </a:prstGeom>
          <a:noFill/>
          <a:ln/>
        </p:spPr>
        <p:txBody>
          <a:bodyPr wrap="square" lIns="0" tIns="0" rIns="0" bIns="0" rtlCol="0" anchor="t">
            <a:normAutofit/>
          </a:bodyPr>
          <a:lstStyle/>
          <a:p>
            <a:pPr algn="l" indent="0" marL="0">
              <a:lnSpc>
                <a:spcPct val="131000"/>
              </a:lnSpc>
              <a:spcAft>
                <a:spcPts val="800"/>
              </a:spcAft>
              <a:buNone/>
            </a:pPr>
            <a:r>
              <a:rPr lang="en-US" sz="900" dirty="0">
                <a:solidFill>
                  <a:srgbClr val="2C2926"/>
                </a:solidFill>
                <a:latin typeface="Inter" pitchFamily="34" charset="0"/>
                <a:ea typeface="Inter" pitchFamily="34" charset="-122"/>
                <a:cs typeface="Inter" pitchFamily="34" charset="-120"/>
              </a:rPr>
              <a:t>Adorned with deep black stones along its arms — a celestial cross that bridges elegance and mysticism.</a:t>
            </a:r>
            <a:endParaRPr lang="en-US" sz="900" dirty="0"/>
          </a:p>
          <a:p>
            <a:pPr algn="l" indent="0" marL="0">
              <a:lnSpc>
                <a:spcPct val="131000"/>
              </a:lnSpc>
              <a:buNone/>
            </a:pPr>
            <a:r>
              <a:rPr lang="en-US" sz="900" b="1" dirty="0">
                <a:solidFill>
                  <a:srgbClr val="2C2926"/>
                </a:solidFill>
                <a:latin typeface="Inter Bold" pitchFamily="34" charset="0"/>
                <a:ea typeface="Inter Bold" pitchFamily="34" charset="-122"/>
                <a:cs typeface="Inter Bold" pitchFamily="34" charset="-120"/>
              </a:rPr>
              <a:t>$130,000</a:t>
            </a:r>
            <a:pPr algn="l" indent="0" marL="0">
              <a:lnSpc>
                <a:spcPct val="131000"/>
              </a:lnSpc>
              <a:buNone/>
            </a:pPr>
            <a:r>
              <a:rPr lang="en-US" sz="900" dirty="0">
                <a:solidFill>
                  <a:srgbClr val="2C2926"/>
                </a:solidFill>
                <a:latin typeface="Inter" pitchFamily="34" charset="0"/>
                <a:ea typeface="Inter" pitchFamily="34" charset="-122"/>
                <a:cs typeface="Inter" pitchFamily="34" charset="-120"/>
              </a:rPr>
              <a:t> — Chain not included</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496119" y="343421"/>
            <a:ext cx="8151763" cy="280988"/>
          </a:xfrm>
          <a:prstGeom prst="rect">
            <a:avLst/>
          </a:prstGeom>
          <a:noFill/>
          <a:ln/>
        </p:spPr>
        <p:txBody>
          <a:bodyPr wrap="none" lIns="0" tIns="0" rIns="0" bIns="0" rtlCol="0" anchor="t"/>
          <a:lstStyle/>
          <a:p>
            <a:pPr algn="l" indent="0" marL="0">
              <a:lnSpc>
                <a:spcPct val="104000"/>
              </a:lnSpc>
              <a:buNone/>
            </a:pPr>
            <a:r>
              <a:rPr lang="en-US" sz="1750" dirty="0">
                <a:solidFill>
                  <a:srgbClr val="2C2926"/>
                </a:solidFill>
                <a:latin typeface="Bricolage Grotesque SemiBold" pitchFamily="34" charset="0"/>
                <a:ea typeface="Bricolage Grotesque SemiBold" pitchFamily="34" charset="-122"/>
                <a:cs typeface="Bricolage Grotesque SemiBold" pitchFamily="34" charset="-120"/>
              </a:rPr>
              <a:t>Cruz </a:t>
            </a:r>
            <a:pPr algn="l" indent="0" marL="0">
              <a:lnSpc>
                <a:spcPct val="104000"/>
              </a:lnSpc>
              <a:buNone/>
            </a:pPr>
            <a:r>
              <a:rPr lang="en-US" sz="1750" dirty="0">
                <a:solidFill>
                  <a:srgbClr val="D4A017"/>
                </a:solidFill>
                <a:latin typeface="Bricolage Grotesque SemiBold" pitchFamily="34" charset="0"/>
                <a:ea typeface="Bricolage Grotesque SemiBold" pitchFamily="34" charset="-122"/>
                <a:cs typeface="Bricolage Grotesque SemiBold" pitchFamily="34" charset="-120"/>
              </a:rPr>
              <a:t>Deluxe</a:t>
            </a:r>
            <a:pPr algn="l" indent="0" marL="0">
              <a:lnSpc>
                <a:spcPct val="104000"/>
              </a:lnSpc>
              <a:buNone/>
            </a:pPr>
            <a:r>
              <a:rPr lang="en-US" sz="1750" dirty="0">
                <a:solidFill>
                  <a:srgbClr val="2C2926"/>
                </a:solidFill>
                <a:latin typeface="Bricolage Grotesque SemiBold" pitchFamily="34" charset="0"/>
                <a:ea typeface="Bricolage Grotesque SemiBold" pitchFamily="34" charset="-122"/>
                <a:cs typeface="Bricolage Grotesque SemiBold" pitchFamily="34" charset="-120"/>
              </a:rPr>
              <a:t>, Cruz </a:t>
            </a:r>
            <a:pPr algn="l" indent="0" marL="0">
              <a:lnSpc>
                <a:spcPct val="104000"/>
              </a:lnSpc>
              <a:buNone/>
            </a:pPr>
            <a:r>
              <a:rPr lang="en-US" sz="1750" dirty="0">
                <a:solidFill>
                  <a:srgbClr val="D4A017"/>
                </a:solidFill>
                <a:latin typeface="Bricolage Grotesque SemiBold" pitchFamily="34" charset="0"/>
                <a:ea typeface="Bricolage Grotesque SemiBold" pitchFamily="34" charset="-122"/>
                <a:cs typeface="Bricolage Grotesque SemiBold" pitchFamily="34" charset="-120"/>
              </a:rPr>
              <a:t>Grabada</a:t>
            </a:r>
            <a:pPr algn="l" indent="0" marL="0">
              <a:lnSpc>
                <a:spcPct val="104000"/>
              </a:lnSpc>
              <a:buNone/>
            </a:pPr>
            <a:r>
              <a:rPr lang="en-US" sz="1750" dirty="0">
                <a:solidFill>
                  <a:srgbClr val="2C2926"/>
                </a:solidFill>
                <a:latin typeface="Bricolage Grotesque SemiBold" pitchFamily="34" charset="0"/>
                <a:ea typeface="Bricolage Grotesque SemiBold" pitchFamily="34" charset="-122"/>
                <a:cs typeface="Bricolage Grotesque SemiBold" pitchFamily="34" charset="-120"/>
              </a:rPr>
              <a:t> &amp; Cruz </a:t>
            </a:r>
            <a:pPr algn="l" indent="0" marL="0">
              <a:lnSpc>
                <a:spcPct val="104000"/>
              </a:lnSpc>
              <a:buNone/>
            </a:pPr>
            <a:r>
              <a:rPr lang="en-US" sz="1750" dirty="0">
                <a:solidFill>
                  <a:srgbClr val="D4A017"/>
                </a:solidFill>
                <a:latin typeface="Bricolage Grotesque SemiBold" pitchFamily="34" charset="0"/>
                <a:ea typeface="Bricolage Grotesque SemiBold" pitchFamily="34" charset="-122"/>
                <a:cs typeface="Bricolage Grotesque SemiBold" pitchFamily="34" charset="-120"/>
              </a:rPr>
              <a:t>Liana</a:t>
            </a:r>
            <a:endParaRPr lang="en-US" sz="1750" dirty="0"/>
          </a:p>
        </p:txBody>
      </p:sp>
      <p:pic>
        <p:nvPicPr>
          <p:cNvPr id="3" name="Image 0" descr="preencoded.png">    </p:cNvPr>
          <p:cNvPicPr>
            <a:picLocks noChangeAspect="1"/>
          </p:cNvPicPr>
          <p:nvPr/>
        </p:nvPicPr>
        <p:blipFill>
          <a:blip r:embed="rId1"/>
          <a:stretch>
            <a:fillRect/>
          </a:stretch>
        </p:blipFill>
        <p:spPr>
          <a:xfrm>
            <a:off x="496119" y="828154"/>
            <a:ext cx="2632323" cy="3290367"/>
          </a:xfrm>
          <a:prstGeom prst="rect">
            <a:avLst/>
          </a:prstGeom>
        </p:spPr>
      </p:pic>
      <p:sp>
        <p:nvSpPr>
          <p:cNvPr id="4" name="Text 1"/>
          <p:cNvSpPr/>
          <p:nvPr/>
        </p:nvSpPr>
        <p:spPr>
          <a:xfrm>
            <a:off x="496119" y="4220394"/>
            <a:ext cx="2632323" cy="175617"/>
          </a:xfrm>
          <a:prstGeom prst="rect">
            <a:avLst/>
          </a:prstGeom>
          <a:noFill/>
          <a:ln/>
        </p:spPr>
        <p:txBody>
          <a:bodyPr wrap="none" lIns="0" tIns="0" rIns="0" bIns="0" rtlCol="0" anchor="t"/>
          <a:lstStyle/>
          <a:p>
            <a:pPr algn="l" indent="0" marL="0">
              <a:lnSpc>
                <a:spcPct val="104000"/>
              </a:lnSpc>
              <a:buNone/>
            </a:pPr>
            <a:r>
              <a:rPr lang="en-US" sz="1100" dirty="0">
                <a:solidFill>
                  <a:srgbClr val="2C2926"/>
                </a:solidFill>
                <a:latin typeface="Bricolage Grotesque SemiBold" pitchFamily="34" charset="0"/>
                <a:ea typeface="Bricolage Grotesque SemiBold" pitchFamily="34" charset="-122"/>
                <a:cs typeface="Bricolage Grotesque SemiBold" pitchFamily="34" charset="-120"/>
              </a:rPr>
              <a:t>Cruz Deluxe</a:t>
            </a:r>
            <a:endParaRPr lang="en-US" sz="1100" dirty="0"/>
          </a:p>
        </p:txBody>
      </p:sp>
      <p:sp>
        <p:nvSpPr>
          <p:cNvPr id="5" name="Text 2"/>
          <p:cNvSpPr/>
          <p:nvPr/>
        </p:nvSpPr>
        <p:spPr>
          <a:xfrm>
            <a:off x="496119" y="4457105"/>
            <a:ext cx="2632323" cy="342900"/>
          </a:xfrm>
          <a:prstGeom prst="rect">
            <a:avLst/>
          </a:prstGeom>
          <a:noFill/>
          <a:ln/>
        </p:spPr>
        <p:txBody>
          <a:bodyPr wrap="square" lIns="0" tIns="0" rIns="0" bIns="0" rtlCol="0" anchor="t">
            <a:normAutofit/>
          </a:bodyPr>
          <a:lstStyle/>
          <a:p>
            <a:pPr algn="l" indent="0" marL="0">
              <a:lnSpc>
                <a:spcPct val="127000"/>
              </a:lnSpc>
              <a:buNone/>
            </a:pPr>
            <a:r>
              <a:rPr lang="en-US" sz="850" dirty="0">
                <a:solidFill>
                  <a:srgbClr val="2C2926"/>
                </a:solidFill>
                <a:latin typeface="Inter" pitchFamily="34" charset="0"/>
                <a:ea typeface="Inter" pitchFamily="34" charset="-122"/>
                <a:cs typeface="Inter" pitchFamily="34" charset="-120"/>
              </a:rPr>
              <a:t>Faceted geometric arms with dark triangular accents — modern, architectural, bold. </a:t>
            </a:r>
            <a:pPr algn="l" indent="0" marL="0">
              <a:lnSpc>
                <a:spcPct val="127000"/>
              </a:lnSpc>
              <a:buNone/>
            </a:pPr>
            <a:r>
              <a:rPr lang="en-US" sz="850" b="1" dirty="0">
                <a:solidFill>
                  <a:srgbClr val="2C2926"/>
                </a:solidFill>
                <a:latin typeface="Inter Bold" pitchFamily="34" charset="0"/>
                <a:ea typeface="Inter Bold" pitchFamily="34" charset="-122"/>
                <a:cs typeface="Inter Bold" pitchFamily="34" charset="-120"/>
              </a:rPr>
              <a:t>$130,000</a:t>
            </a:r>
            <a:endParaRPr lang="en-US" sz="850" dirty="0"/>
          </a:p>
        </p:txBody>
      </p:sp>
      <p:pic>
        <p:nvPicPr>
          <p:cNvPr id="6" name="Image 1" descr="preencoded.png">    </p:cNvPr>
          <p:cNvPicPr>
            <a:picLocks noChangeAspect="1"/>
          </p:cNvPicPr>
          <p:nvPr/>
        </p:nvPicPr>
        <p:blipFill>
          <a:blip r:embed="rId2"/>
          <a:stretch>
            <a:fillRect/>
          </a:stretch>
        </p:blipFill>
        <p:spPr>
          <a:xfrm>
            <a:off x="3255764" y="828154"/>
            <a:ext cx="2632397" cy="3290441"/>
          </a:xfrm>
          <a:prstGeom prst="rect">
            <a:avLst/>
          </a:prstGeom>
        </p:spPr>
      </p:pic>
      <p:sp>
        <p:nvSpPr>
          <p:cNvPr id="7" name="Text 3"/>
          <p:cNvSpPr/>
          <p:nvPr/>
        </p:nvSpPr>
        <p:spPr>
          <a:xfrm>
            <a:off x="3255764" y="4220468"/>
            <a:ext cx="2632397" cy="175617"/>
          </a:xfrm>
          <a:prstGeom prst="rect">
            <a:avLst/>
          </a:prstGeom>
          <a:noFill/>
          <a:ln/>
        </p:spPr>
        <p:txBody>
          <a:bodyPr wrap="none" lIns="0" tIns="0" rIns="0" bIns="0" rtlCol="0" anchor="t"/>
          <a:lstStyle/>
          <a:p>
            <a:pPr algn="l" indent="0" marL="0">
              <a:lnSpc>
                <a:spcPct val="104000"/>
              </a:lnSpc>
              <a:buNone/>
            </a:pPr>
            <a:r>
              <a:rPr lang="en-US" sz="1100" dirty="0">
                <a:solidFill>
                  <a:srgbClr val="2C2926"/>
                </a:solidFill>
                <a:latin typeface="Bricolage Grotesque SemiBold" pitchFamily="34" charset="0"/>
                <a:ea typeface="Bricolage Grotesque SemiBold" pitchFamily="34" charset="-122"/>
                <a:cs typeface="Bricolage Grotesque SemiBold" pitchFamily="34" charset="-120"/>
              </a:rPr>
              <a:t>Cruz Grabada</a:t>
            </a:r>
            <a:endParaRPr lang="en-US" sz="1100" dirty="0"/>
          </a:p>
        </p:txBody>
      </p:sp>
      <p:sp>
        <p:nvSpPr>
          <p:cNvPr id="8" name="Text 4"/>
          <p:cNvSpPr/>
          <p:nvPr/>
        </p:nvSpPr>
        <p:spPr>
          <a:xfrm>
            <a:off x="3255764" y="4457179"/>
            <a:ext cx="2632397" cy="342900"/>
          </a:xfrm>
          <a:prstGeom prst="rect">
            <a:avLst/>
          </a:prstGeom>
          <a:noFill/>
          <a:ln/>
        </p:spPr>
        <p:txBody>
          <a:bodyPr wrap="square" lIns="0" tIns="0" rIns="0" bIns="0" rtlCol="0" anchor="t">
            <a:normAutofit/>
          </a:bodyPr>
          <a:lstStyle/>
          <a:p>
            <a:pPr algn="l" indent="0" marL="0">
              <a:lnSpc>
                <a:spcPct val="127000"/>
              </a:lnSpc>
              <a:buNone/>
            </a:pPr>
            <a:r>
              <a:rPr lang="en-US" sz="850" dirty="0">
                <a:solidFill>
                  <a:srgbClr val="2C2926"/>
                </a:solidFill>
                <a:latin typeface="Inter" pitchFamily="34" charset="0"/>
                <a:ea typeface="Inter" pitchFamily="34" charset="-122"/>
                <a:cs typeface="Inter" pitchFamily="34" charset="-120"/>
              </a:rPr>
              <a:t>Deep engraved texture on thick arms — 26mm × 40mm. Artisanal and timeless. </a:t>
            </a:r>
            <a:pPr algn="l" indent="0" marL="0">
              <a:lnSpc>
                <a:spcPct val="127000"/>
              </a:lnSpc>
              <a:buNone/>
            </a:pPr>
            <a:r>
              <a:rPr lang="en-US" sz="850" b="1" dirty="0">
                <a:solidFill>
                  <a:srgbClr val="2C2926"/>
                </a:solidFill>
                <a:latin typeface="Inter Bold" pitchFamily="34" charset="0"/>
                <a:ea typeface="Inter Bold" pitchFamily="34" charset="-122"/>
                <a:cs typeface="Inter Bold" pitchFamily="34" charset="-120"/>
              </a:rPr>
              <a:t>$130,000</a:t>
            </a:r>
            <a:endParaRPr lang="en-US" sz="850" dirty="0"/>
          </a:p>
        </p:txBody>
      </p:sp>
      <p:pic>
        <p:nvPicPr>
          <p:cNvPr id="9" name="Image 2" descr="preencoded.png">    </p:cNvPr>
          <p:cNvPicPr>
            <a:picLocks noChangeAspect="1"/>
          </p:cNvPicPr>
          <p:nvPr/>
        </p:nvPicPr>
        <p:blipFill>
          <a:blip r:embed="rId3"/>
          <a:stretch>
            <a:fillRect/>
          </a:stretch>
        </p:blipFill>
        <p:spPr>
          <a:xfrm>
            <a:off x="6015484" y="828154"/>
            <a:ext cx="2632323" cy="3290367"/>
          </a:xfrm>
          <a:prstGeom prst="rect">
            <a:avLst/>
          </a:prstGeom>
        </p:spPr>
      </p:pic>
      <p:sp>
        <p:nvSpPr>
          <p:cNvPr id="10" name="Text 5"/>
          <p:cNvSpPr/>
          <p:nvPr/>
        </p:nvSpPr>
        <p:spPr>
          <a:xfrm>
            <a:off x="6015484" y="4220394"/>
            <a:ext cx="2632323" cy="175617"/>
          </a:xfrm>
          <a:prstGeom prst="rect">
            <a:avLst/>
          </a:prstGeom>
          <a:noFill/>
          <a:ln/>
        </p:spPr>
        <p:txBody>
          <a:bodyPr wrap="none" lIns="0" tIns="0" rIns="0" bIns="0" rtlCol="0" anchor="t"/>
          <a:lstStyle/>
          <a:p>
            <a:pPr algn="l" indent="0" marL="0">
              <a:lnSpc>
                <a:spcPct val="104000"/>
              </a:lnSpc>
              <a:buNone/>
            </a:pPr>
            <a:r>
              <a:rPr lang="en-US" sz="1100" dirty="0">
                <a:solidFill>
                  <a:srgbClr val="2C2926"/>
                </a:solidFill>
                <a:latin typeface="Bricolage Grotesque SemiBold" pitchFamily="34" charset="0"/>
                <a:ea typeface="Bricolage Grotesque SemiBold" pitchFamily="34" charset="-122"/>
                <a:cs typeface="Bricolage Grotesque SemiBold" pitchFamily="34" charset="-120"/>
              </a:rPr>
              <a:t>Cruz Liana</a:t>
            </a:r>
            <a:endParaRPr lang="en-US" sz="1100" dirty="0"/>
          </a:p>
        </p:txBody>
      </p:sp>
      <p:sp>
        <p:nvSpPr>
          <p:cNvPr id="11" name="Text 6"/>
          <p:cNvSpPr/>
          <p:nvPr/>
        </p:nvSpPr>
        <p:spPr>
          <a:xfrm>
            <a:off x="6015484" y="4457105"/>
            <a:ext cx="2632323" cy="342900"/>
          </a:xfrm>
          <a:prstGeom prst="rect">
            <a:avLst/>
          </a:prstGeom>
          <a:noFill/>
          <a:ln/>
        </p:spPr>
        <p:txBody>
          <a:bodyPr wrap="square" lIns="0" tIns="0" rIns="0" bIns="0" rtlCol="0" anchor="t">
            <a:normAutofit/>
          </a:bodyPr>
          <a:lstStyle/>
          <a:p>
            <a:pPr algn="l" indent="0" marL="0">
              <a:lnSpc>
                <a:spcPct val="127000"/>
              </a:lnSpc>
              <a:buNone/>
            </a:pPr>
            <a:r>
              <a:rPr lang="en-US" sz="850" dirty="0">
                <a:solidFill>
                  <a:srgbClr val="2C2926"/>
                </a:solidFill>
                <a:latin typeface="Inter" pitchFamily="34" charset="0"/>
                <a:ea typeface="Inter" pitchFamily="34" charset="-122"/>
                <a:cs typeface="Inter" pitchFamily="34" charset="-120"/>
              </a:rPr>
              <a:t>Delicate diamond-set arms — 13mm × 20mm. Feminine, petite, and luminous. </a:t>
            </a:r>
            <a:pPr algn="l" indent="0" marL="0">
              <a:lnSpc>
                <a:spcPct val="127000"/>
              </a:lnSpc>
              <a:buNone/>
            </a:pPr>
            <a:r>
              <a:rPr lang="en-US" sz="850" b="1" dirty="0">
                <a:solidFill>
                  <a:srgbClr val="2C2926"/>
                </a:solidFill>
                <a:latin typeface="Inter Bold" pitchFamily="34" charset="0"/>
                <a:ea typeface="Inter Bold" pitchFamily="34" charset="-122"/>
                <a:cs typeface="Inter Bold" pitchFamily="34" charset="-120"/>
              </a:rPr>
              <a:t>$110,000</a:t>
            </a:r>
            <a:endParaRPr lang="en-US" sz="8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496119" y="366043"/>
            <a:ext cx="8151763" cy="280988"/>
          </a:xfrm>
          <a:prstGeom prst="rect">
            <a:avLst/>
          </a:prstGeom>
          <a:noFill/>
          <a:ln/>
        </p:spPr>
        <p:txBody>
          <a:bodyPr wrap="none" lIns="0" tIns="0" rIns="0" bIns="0" rtlCol="0" anchor="t"/>
          <a:lstStyle/>
          <a:p>
            <a:pPr algn="l" indent="0" marL="0">
              <a:lnSpc>
                <a:spcPct val="104000"/>
              </a:lnSpc>
              <a:buNone/>
            </a:pPr>
            <a:r>
              <a:rPr lang="en-US" sz="1750" dirty="0">
                <a:solidFill>
                  <a:srgbClr val="2C2926"/>
                </a:solidFill>
                <a:latin typeface="Bricolage Grotesque SemiBold" pitchFamily="34" charset="0"/>
                <a:ea typeface="Bricolage Grotesque SemiBold" pitchFamily="34" charset="-122"/>
                <a:cs typeface="Bricolage Grotesque SemiBold" pitchFamily="34" charset="-120"/>
              </a:rPr>
              <a:t>Cruz </a:t>
            </a:r>
            <a:pPr algn="l" indent="0" marL="0">
              <a:lnSpc>
                <a:spcPct val="104000"/>
              </a:lnSpc>
              <a:buNone/>
            </a:pPr>
            <a:r>
              <a:rPr lang="en-US" sz="1750" dirty="0">
                <a:solidFill>
                  <a:srgbClr val="D4A017"/>
                </a:solidFill>
                <a:latin typeface="Bricolage Grotesque SemiBold" pitchFamily="34" charset="0"/>
                <a:ea typeface="Bricolage Grotesque SemiBold" pitchFamily="34" charset="-122"/>
                <a:cs typeface="Bricolage Grotesque SemiBold" pitchFamily="34" charset="-120"/>
              </a:rPr>
              <a:t>Lisa</a:t>
            </a:r>
            <a:pPr algn="l" indent="0" marL="0">
              <a:lnSpc>
                <a:spcPct val="104000"/>
              </a:lnSpc>
              <a:buNone/>
            </a:pPr>
            <a:r>
              <a:rPr lang="en-US" sz="1750" dirty="0">
                <a:solidFill>
                  <a:srgbClr val="2C2926"/>
                </a:solidFill>
                <a:latin typeface="Bricolage Grotesque SemiBold" pitchFamily="34" charset="0"/>
                <a:ea typeface="Bricolage Grotesque SemiBold" pitchFamily="34" charset="-122"/>
                <a:cs typeface="Bricolage Grotesque SemiBold" pitchFamily="34" charset="-120"/>
              </a:rPr>
              <a:t>, Cruz </a:t>
            </a:r>
            <a:pPr algn="l" indent="0" marL="0">
              <a:lnSpc>
                <a:spcPct val="104000"/>
              </a:lnSpc>
              <a:buNone/>
            </a:pPr>
            <a:r>
              <a:rPr lang="en-US" sz="1750" dirty="0">
                <a:solidFill>
                  <a:srgbClr val="D4A017"/>
                </a:solidFill>
                <a:latin typeface="Bricolage Grotesque SemiBold" pitchFamily="34" charset="0"/>
                <a:ea typeface="Bricolage Grotesque SemiBold" pitchFamily="34" charset="-122"/>
                <a:cs typeface="Bricolage Grotesque SemiBold" pitchFamily="34" charset="-120"/>
              </a:rPr>
              <a:t>Luxus</a:t>
            </a:r>
            <a:pPr algn="l" indent="0" marL="0">
              <a:lnSpc>
                <a:spcPct val="104000"/>
              </a:lnSpc>
              <a:buNone/>
            </a:pPr>
            <a:r>
              <a:rPr lang="en-US" sz="1750" dirty="0">
                <a:solidFill>
                  <a:srgbClr val="2C2926"/>
                </a:solidFill>
                <a:latin typeface="Bricolage Grotesque SemiBold" pitchFamily="34" charset="0"/>
                <a:ea typeface="Bricolage Grotesque SemiBold" pitchFamily="34" charset="-122"/>
                <a:cs typeface="Bricolage Grotesque SemiBold" pitchFamily="34" charset="-120"/>
              </a:rPr>
              <a:t> &amp; Cruz </a:t>
            </a:r>
            <a:pPr algn="l" indent="0" marL="0">
              <a:lnSpc>
                <a:spcPct val="104000"/>
              </a:lnSpc>
              <a:buNone/>
            </a:pPr>
            <a:r>
              <a:rPr lang="en-US" sz="1750" dirty="0">
                <a:solidFill>
                  <a:srgbClr val="D4A017"/>
                </a:solidFill>
                <a:latin typeface="Bricolage Grotesque SemiBold" pitchFamily="34" charset="0"/>
                <a:ea typeface="Bricolage Grotesque SemiBold" pitchFamily="34" charset="-122"/>
                <a:cs typeface="Bricolage Grotesque SemiBold" pitchFamily="34" charset="-120"/>
              </a:rPr>
              <a:t>Suprema</a:t>
            </a:r>
            <a:endParaRPr lang="en-US" sz="1750" dirty="0"/>
          </a:p>
        </p:txBody>
      </p:sp>
      <p:pic>
        <p:nvPicPr>
          <p:cNvPr id="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850776"/>
            <a:ext cx="2649289" cy="1175817"/>
          </a:xfrm>
          <a:prstGeom prst="rect">
            <a:avLst/>
          </a:prstGeom>
        </p:spPr>
      </p:pic>
      <p:sp>
        <p:nvSpPr>
          <p:cNvPr id="4" name="Text 1"/>
          <p:cNvSpPr/>
          <p:nvPr/>
        </p:nvSpPr>
        <p:spPr>
          <a:xfrm>
            <a:off x="679921" y="977429"/>
            <a:ext cx="2338834" cy="175617"/>
          </a:xfrm>
          <a:prstGeom prst="rect">
            <a:avLst/>
          </a:prstGeom>
          <a:noFill/>
          <a:ln/>
        </p:spPr>
        <p:txBody>
          <a:bodyPr wrap="none" lIns="0" tIns="0" rIns="0" bIns="0" rtlCol="0" anchor="t"/>
          <a:lstStyle/>
          <a:p>
            <a:pPr algn="l" indent="0" marL="0">
              <a:lnSpc>
                <a:spcPct val="104000"/>
              </a:lnSpc>
              <a:buNone/>
            </a:pPr>
            <a:r>
              <a:rPr lang="en-US" sz="1100" dirty="0">
                <a:solidFill>
                  <a:srgbClr val="2C2926"/>
                </a:solidFill>
                <a:latin typeface="Bricolage Grotesque SemiBold" pitchFamily="34" charset="0"/>
                <a:ea typeface="Bricolage Grotesque SemiBold" pitchFamily="34" charset="-122"/>
                <a:cs typeface="Bricolage Grotesque SemiBold" pitchFamily="34" charset="-120"/>
              </a:rPr>
              <a:t>Cruz Lisa</a:t>
            </a:r>
            <a:endParaRPr lang="en-US" sz="1100" dirty="0"/>
          </a:p>
        </p:txBody>
      </p:sp>
      <p:sp>
        <p:nvSpPr>
          <p:cNvPr id="5" name="Text 2"/>
          <p:cNvSpPr/>
          <p:nvPr/>
        </p:nvSpPr>
        <p:spPr>
          <a:xfrm>
            <a:off x="679921" y="1214140"/>
            <a:ext cx="2338834" cy="685800"/>
          </a:xfrm>
          <a:prstGeom prst="rect">
            <a:avLst/>
          </a:prstGeom>
          <a:noFill/>
          <a:ln/>
        </p:spPr>
        <p:txBody>
          <a:bodyPr wrap="square" lIns="0" tIns="0" rIns="0" bIns="0" rtlCol="0" anchor="t">
            <a:normAutofit/>
          </a:bodyPr>
          <a:lstStyle/>
          <a:p>
            <a:pPr algn="l" indent="0" marL="0">
              <a:lnSpc>
                <a:spcPct val="127000"/>
              </a:lnSpc>
              <a:buNone/>
            </a:pPr>
            <a:r>
              <a:rPr lang="en-US" sz="850" dirty="0">
                <a:solidFill>
                  <a:srgbClr val="2C2926"/>
                </a:solidFill>
                <a:latin typeface="Inter" pitchFamily="34" charset="0"/>
                <a:ea typeface="Inter" pitchFamily="34" charset="-122"/>
                <a:cs typeface="Inter" pitchFamily="34" charset="-120"/>
              </a:rPr>
              <a:t>A clean, smooth gold cross — pure devotion without adornment. 18mm × 30mm. Worn with hands in prayer. </a:t>
            </a:r>
            <a:pPr algn="l" indent="0" marL="0">
              <a:lnSpc>
                <a:spcPct val="127000"/>
              </a:lnSpc>
              <a:buNone/>
            </a:pPr>
            <a:r>
              <a:rPr lang="en-US" sz="850" b="1" dirty="0">
                <a:solidFill>
                  <a:srgbClr val="2C2926"/>
                </a:solidFill>
                <a:latin typeface="Inter Bold" pitchFamily="34" charset="0"/>
                <a:ea typeface="Inter Bold" pitchFamily="34" charset="-122"/>
                <a:cs typeface="Inter Bold" pitchFamily="34" charset="-120"/>
              </a:rPr>
              <a:t>$130,000</a:t>
            </a:r>
            <a:endParaRPr lang="en-US" sz="850" dirty="0"/>
          </a:p>
        </p:txBody>
      </p:sp>
      <p:pic>
        <p:nvPicPr>
          <p:cNvPr id="6"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47281" y="850776"/>
            <a:ext cx="2649364" cy="1175817"/>
          </a:xfrm>
          <a:prstGeom prst="rect">
            <a:avLst/>
          </a:prstGeom>
        </p:spPr>
      </p:pic>
      <p:sp>
        <p:nvSpPr>
          <p:cNvPr id="7" name="Text 3"/>
          <p:cNvSpPr/>
          <p:nvPr/>
        </p:nvSpPr>
        <p:spPr>
          <a:xfrm>
            <a:off x="3431084" y="977429"/>
            <a:ext cx="2338908" cy="175617"/>
          </a:xfrm>
          <a:prstGeom prst="rect">
            <a:avLst/>
          </a:prstGeom>
          <a:noFill/>
          <a:ln/>
        </p:spPr>
        <p:txBody>
          <a:bodyPr wrap="none" lIns="0" tIns="0" rIns="0" bIns="0" rtlCol="0" anchor="t"/>
          <a:lstStyle/>
          <a:p>
            <a:pPr algn="l" indent="0" marL="0">
              <a:lnSpc>
                <a:spcPct val="104000"/>
              </a:lnSpc>
              <a:buNone/>
            </a:pPr>
            <a:r>
              <a:rPr lang="en-US" sz="1100" dirty="0">
                <a:solidFill>
                  <a:srgbClr val="2C2926"/>
                </a:solidFill>
                <a:latin typeface="Bricolage Grotesque SemiBold" pitchFamily="34" charset="0"/>
                <a:ea typeface="Bricolage Grotesque SemiBold" pitchFamily="34" charset="-122"/>
                <a:cs typeface="Bricolage Grotesque SemiBold" pitchFamily="34" charset="-120"/>
              </a:rPr>
              <a:t>Cruz Luxus</a:t>
            </a:r>
            <a:endParaRPr lang="en-US" sz="1100" dirty="0"/>
          </a:p>
        </p:txBody>
      </p:sp>
      <p:sp>
        <p:nvSpPr>
          <p:cNvPr id="8" name="Text 4"/>
          <p:cNvSpPr/>
          <p:nvPr/>
        </p:nvSpPr>
        <p:spPr>
          <a:xfrm>
            <a:off x="3431084" y="1214140"/>
            <a:ext cx="2338908" cy="514350"/>
          </a:xfrm>
          <a:prstGeom prst="rect">
            <a:avLst/>
          </a:prstGeom>
          <a:noFill/>
          <a:ln/>
        </p:spPr>
        <p:txBody>
          <a:bodyPr wrap="square" lIns="0" tIns="0" rIns="0" bIns="0" rtlCol="0" anchor="t">
            <a:normAutofit/>
          </a:bodyPr>
          <a:lstStyle/>
          <a:p>
            <a:pPr algn="l" indent="0" marL="0">
              <a:lnSpc>
                <a:spcPct val="127000"/>
              </a:lnSpc>
              <a:buNone/>
            </a:pPr>
            <a:r>
              <a:rPr lang="en-US" sz="850" dirty="0">
                <a:solidFill>
                  <a:srgbClr val="2C2926"/>
                </a:solidFill>
                <a:latin typeface="Inter" pitchFamily="34" charset="0"/>
                <a:ea typeface="Inter" pitchFamily="34" charset="-122"/>
                <a:cs typeface="Inter" pitchFamily="34" charset="-120"/>
              </a:rPr>
              <a:t>Stone-set edges on a compact frame — 17mm × 26mm. Luxurious detail in a refined size. </a:t>
            </a:r>
            <a:pPr algn="l" indent="0" marL="0">
              <a:lnSpc>
                <a:spcPct val="127000"/>
              </a:lnSpc>
              <a:buNone/>
            </a:pPr>
            <a:r>
              <a:rPr lang="en-US" sz="850" b="1" dirty="0">
                <a:solidFill>
                  <a:srgbClr val="2C2926"/>
                </a:solidFill>
                <a:latin typeface="Inter Bold" pitchFamily="34" charset="0"/>
                <a:ea typeface="Inter Bold" pitchFamily="34" charset="-122"/>
                <a:cs typeface="Inter Bold" pitchFamily="34" charset="-120"/>
              </a:rPr>
              <a:t>$130,000</a:t>
            </a:r>
            <a:endParaRPr lang="en-US" sz="850" dirty="0"/>
          </a:p>
        </p:txBody>
      </p:sp>
      <p:pic>
        <p:nvPicPr>
          <p:cNvPr id="9"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98518" y="850776"/>
            <a:ext cx="2649289" cy="1175817"/>
          </a:xfrm>
          <a:prstGeom prst="rect">
            <a:avLst/>
          </a:prstGeom>
        </p:spPr>
      </p:pic>
      <p:sp>
        <p:nvSpPr>
          <p:cNvPr id="10" name="Text 5"/>
          <p:cNvSpPr/>
          <p:nvPr/>
        </p:nvSpPr>
        <p:spPr>
          <a:xfrm>
            <a:off x="6182320" y="977429"/>
            <a:ext cx="2338834" cy="175617"/>
          </a:xfrm>
          <a:prstGeom prst="rect">
            <a:avLst/>
          </a:prstGeom>
          <a:noFill/>
          <a:ln/>
        </p:spPr>
        <p:txBody>
          <a:bodyPr wrap="none" lIns="0" tIns="0" rIns="0" bIns="0" rtlCol="0" anchor="t"/>
          <a:lstStyle/>
          <a:p>
            <a:pPr algn="l" indent="0" marL="0">
              <a:lnSpc>
                <a:spcPct val="104000"/>
              </a:lnSpc>
              <a:buNone/>
            </a:pPr>
            <a:r>
              <a:rPr lang="en-US" sz="1100" dirty="0">
                <a:solidFill>
                  <a:srgbClr val="2C2926"/>
                </a:solidFill>
                <a:latin typeface="Bricolage Grotesque SemiBold" pitchFamily="34" charset="0"/>
                <a:ea typeface="Bricolage Grotesque SemiBold" pitchFamily="34" charset="-122"/>
                <a:cs typeface="Bricolage Grotesque SemiBold" pitchFamily="34" charset="-120"/>
              </a:rPr>
              <a:t>Cruz Suprema</a:t>
            </a:r>
            <a:endParaRPr lang="en-US" sz="1100" dirty="0"/>
          </a:p>
        </p:txBody>
      </p:sp>
      <p:sp>
        <p:nvSpPr>
          <p:cNvPr id="11" name="Text 6"/>
          <p:cNvSpPr/>
          <p:nvPr/>
        </p:nvSpPr>
        <p:spPr>
          <a:xfrm>
            <a:off x="6182320" y="1214140"/>
            <a:ext cx="2338834" cy="685800"/>
          </a:xfrm>
          <a:prstGeom prst="rect">
            <a:avLst/>
          </a:prstGeom>
          <a:noFill/>
          <a:ln/>
        </p:spPr>
        <p:txBody>
          <a:bodyPr wrap="square" lIns="0" tIns="0" rIns="0" bIns="0" rtlCol="0" anchor="t">
            <a:normAutofit/>
          </a:bodyPr>
          <a:lstStyle/>
          <a:p>
            <a:pPr algn="l" indent="0" marL="0">
              <a:lnSpc>
                <a:spcPct val="127000"/>
              </a:lnSpc>
              <a:buNone/>
            </a:pPr>
            <a:r>
              <a:rPr lang="en-US" sz="850" dirty="0">
                <a:solidFill>
                  <a:srgbClr val="2C2926"/>
                </a:solidFill>
                <a:latin typeface="Inter" pitchFamily="34" charset="0"/>
                <a:ea typeface="Inter" pitchFamily="34" charset="-122"/>
                <a:cs typeface="Inter" pitchFamily="34" charset="-120"/>
              </a:rPr>
              <a:t>A commanding cross with textured arms and a bold central black gemstone — resting on stone, like a monument. </a:t>
            </a:r>
            <a:pPr algn="l" indent="0" marL="0">
              <a:lnSpc>
                <a:spcPct val="127000"/>
              </a:lnSpc>
              <a:buNone/>
            </a:pPr>
            <a:r>
              <a:rPr lang="en-US" sz="850" b="1" dirty="0">
                <a:solidFill>
                  <a:srgbClr val="2C2926"/>
                </a:solidFill>
                <a:latin typeface="Inter Bold" pitchFamily="34" charset="0"/>
                <a:ea typeface="Inter Bold" pitchFamily="34" charset="-122"/>
                <a:cs typeface="Inter Bold" pitchFamily="34" charset="-120"/>
              </a:rPr>
              <a:t>$130,000</a:t>
            </a:r>
            <a:endParaRPr lang="en-US" sz="850" dirty="0"/>
          </a:p>
        </p:txBody>
      </p:sp>
      <p:pic>
        <p:nvPicPr>
          <p:cNvPr id="12" name="Image 3" descr="preencoded.png">    </p:cNvPr>
          <p:cNvPicPr>
            <a:picLocks noChangeAspect="1"/>
          </p:cNvPicPr>
          <p:nvPr/>
        </p:nvPicPr>
        <p:blipFill>
          <a:blip r:embed="rId7"/>
          <a:stretch>
            <a:fillRect/>
          </a:stretch>
        </p:blipFill>
        <p:spPr>
          <a:xfrm>
            <a:off x="496119" y="2255788"/>
            <a:ext cx="2903637" cy="2407072"/>
          </a:xfrm>
          <a:prstGeom prst="rect">
            <a:avLst/>
          </a:prstGeom>
        </p:spPr>
      </p:pic>
      <p:pic>
        <p:nvPicPr>
          <p:cNvPr id="13" name="Image 4" descr="preencoded.png">    </p:cNvPr>
          <p:cNvPicPr>
            <a:picLocks noChangeAspect="1"/>
          </p:cNvPicPr>
          <p:nvPr/>
        </p:nvPicPr>
        <p:blipFill>
          <a:blip r:embed="rId8"/>
          <a:stretch>
            <a:fillRect/>
          </a:stretch>
        </p:blipFill>
        <p:spPr>
          <a:xfrm>
            <a:off x="4713908" y="2255788"/>
            <a:ext cx="2903637" cy="2407072"/>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496119" y="627534"/>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Iconic Charms —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Ala, Barra, Barra Pirámides</a:t>
            </a:r>
            <a:endParaRPr lang="en-US" sz="1950" dirty="0"/>
          </a:p>
        </p:txBody>
      </p:sp>
      <p:pic>
        <p:nvPicPr>
          <p:cNvPr id="3" name="Image 0" descr="preencoded.png">    </p:cNvPr>
          <p:cNvPicPr>
            <a:picLocks noChangeAspect="1"/>
          </p:cNvPicPr>
          <p:nvPr/>
        </p:nvPicPr>
        <p:blipFill>
          <a:blip r:embed="rId1"/>
          <a:stretch>
            <a:fillRect/>
          </a:stretch>
        </p:blipFill>
        <p:spPr>
          <a:xfrm>
            <a:off x="496119" y="1263179"/>
            <a:ext cx="2515195" cy="2085008"/>
          </a:xfrm>
          <a:prstGeom prst="rect">
            <a:avLst/>
          </a:prstGeom>
        </p:spPr>
      </p:pic>
      <p:sp>
        <p:nvSpPr>
          <p:cNvPr id="4" name="Text 1"/>
          <p:cNvSpPr/>
          <p:nvPr/>
        </p:nvSpPr>
        <p:spPr>
          <a:xfrm>
            <a:off x="496119" y="3487713"/>
            <a:ext cx="251519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Dije Ala (Wing)</a:t>
            </a:r>
            <a:endParaRPr lang="en-US" sz="1200" dirty="0"/>
          </a:p>
        </p:txBody>
      </p:sp>
      <p:sp>
        <p:nvSpPr>
          <p:cNvPr id="5" name="Text 2"/>
          <p:cNvSpPr/>
          <p:nvPr/>
        </p:nvSpPr>
        <p:spPr>
          <a:xfrm>
            <a:off x="496119" y="3805535"/>
            <a:ext cx="2515195"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detailed feathered wing — 30mm × 11mm. Symbolizing freedom and flight.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pic>
        <p:nvPicPr>
          <p:cNvPr id="6" name="Image 1" descr="preencoded.png">    </p:cNvPr>
          <p:cNvPicPr>
            <a:picLocks noChangeAspect="1"/>
          </p:cNvPicPr>
          <p:nvPr/>
        </p:nvPicPr>
        <p:blipFill>
          <a:blip r:embed="rId2"/>
          <a:stretch>
            <a:fillRect/>
          </a:stretch>
        </p:blipFill>
        <p:spPr>
          <a:xfrm>
            <a:off x="3318644" y="1263179"/>
            <a:ext cx="2515195" cy="2088431"/>
          </a:xfrm>
          <a:prstGeom prst="rect">
            <a:avLst/>
          </a:prstGeom>
        </p:spPr>
      </p:pic>
      <p:sp>
        <p:nvSpPr>
          <p:cNvPr id="7" name="Text 3"/>
          <p:cNvSpPr/>
          <p:nvPr/>
        </p:nvSpPr>
        <p:spPr>
          <a:xfrm>
            <a:off x="3318644" y="3491136"/>
            <a:ext cx="251519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Dije Barra</a:t>
            </a:r>
            <a:endParaRPr lang="en-US" sz="1200" dirty="0"/>
          </a:p>
        </p:txBody>
      </p:sp>
      <p:sp>
        <p:nvSpPr>
          <p:cNvPr id="8" name="Text 4"/>
          <p:cNvSpPr/>
          <p:nvPr/>
        </p:nvSpPr>
        <p:spPr>
          <a:xfrm>
            <a:off x="3318644" y="3808958"/>
            <a:ext cx="2515195"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Minimalist gold bar — 38mm × 4mm. Clean, architectural, endlessly versatile.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pic>
        <p:nvPicPr>
          <p:cNvPr id="9" name="Image 2" descr="preencoded.png">    </p:cNvPr>
          <p:cNvPicPr>
            <a:picLocks noChangeAspect="1"/>
          </p:cNvPicPr>
          <p:nvPr/>
        </p:nvPicPr>
        <p:blipFill>
          <a:blip r:embed="rId3"/>
          <a:stretch>
            <a:fillRect/>
          </a:stretch>
        </p:blipFill>
        <p:spPr>
          <a:xfrm>
            <a:off x="6141169" y="1263179"/>
            <a:ext cx="2515195" cy="2088431"/>
          </a:xfrm>
          <a:prstGeom prst="rect">
            <a:avLst/>
          </a:prstGeom>
        </p:spPr>
      </p:pic>
      <p:sp>
        <p:nvSpPr>
          <p:cNvPr id="10" name="Text 5"/>
          <p:cNvSpPr/>
          <p:nvPr/>
        </p:nvSpPr>
        <p:spPr>
          <a:xfrm>
            <a:off x="6141169" y="3491136"/>
            <a:ext cx="251519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Barra Pirámides</a:t>
            </a:r>
            <a:endParaRPr lang="en-US" sz="1200" dirty="0"/>
          </a:p>
        </p:txBody>
      </p:sp>
      <p:sp>
        <p:nvSpPr>
          <p:cNvPr id="11" name="Text 6"/>
          <p:cNvSpPr/>
          <p:nvPr/>
        </p:nvSpPr>
        <p:spPr>
          <a:xfrm>
            <a:off x="6141169" y="3808958"/>
            <a:ext cx="2515195"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row of obsidian-black pyramid stones set in gold — 35mm × 8mm. Edgy and architectural.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496119" y="343719"/>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Charms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Corazón Caballo &amp; Caballo</a:t>
            </a:r>
            <a:endParaRPr lang="en-US" sz="1950" dirty="0"/>
          </a:p>
        </p:txBody>
      </p:sp>
      <p:pic>
        <p:nvPicPr>
          <p:cNvPr id="3" name="Image 0" descr="preencoded.png">    </p:cNvPr>
          <p:cNvPicPr>
            <a:picLocks noChangeAspect="1"/>
          </p:cNvPicPr>
          <p:nvPr/>
        </p:nvPicPr>
        <p:blipFill>
          <a:blip r:embed="rId1"/>
          <a:stretch>
            <a:fillRect/>
          </a:stretch>
        </p:blipFill>
        <p:spPr>
          <a:xfrm>
            <a:off x="496119" y="979363"/>
            <a:ext cx="3204046" cy="2656061"/>
          </a:xfrm>
          <a:prstGeom prst="rect">
            <a:avLst/>
          </a:prstGeom>
        </p:spPr>
      </p:pic>
      <p:sp>
        <p:nvSpPr>
          <p:cNvPr id="4" name="Text 1"/>
          <p:cNvSpPr/>
          <p:nvPr/>
        </p:nvSpPr>
        <p:spPr>
          <a:xfrm>
            <a:off x="496119" y="3774951"/>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Corazón Caballo</a:t>
            </a:r>
            <a:endParaRPr lang="en-US" sz="1200" dirty="0"/>
          </a:p>
        </p:txBody>
      </p:sp>
      <p:sp>
        <p:nvSpPr>
          <p:cNvPr id="5" name="Text 2"/>
          <p:cNvSpPr/>
          <p:nvPr/>
        </p:nvSpPr>
        <p:spPr>
          <a:xfrm>
            <a:off x="496119" y="4092773"/>
            <a:ext cx="3924598"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gold heart framing a proud horse silhouette, with gemstone-set lower edge — 24mm × 22mm. The perfect gift for equestrian souls.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pic>
        <p:nvPicPr>
          <p:cNvPr id="6" name="Image 1" descr="preencoded.png">    </p:cNvPr>
          <p:cNvPicPr>
            <a:picLocks noChangeAspect="1"/>
          </p:cNvPicPr>
          <p:nvPr/>
        </p:nvPicPr>
        <p:blipFill>
          <a:blip r:embed="rId2"/>
          <a:stretch>
            <a:fillRect/>
          </a:stretch>
        </p:blipFill>
        <p:spPr>
          <a:xfrm>
            <a:off x="4728046" y="979363"/>
            <a:ext cx="3204046" cy="2656061"/>
          </a:xfrm>
          <a:prstGeom prst="rect">
            <a:avLst/>
          </a:prstGeom>
        </p:spPr>
      </p:pic>
      <p:sp>
        <p:nvSpPr>
          <p:cNvPr id="7" name="Text 3"/>
          <p:cNvSpPr/>
          <p:nvPr/>
        </p:nvSpPr>
        <p:spPr>
          <a:xfrm>
            <a:off x="4728046" y="3774951"/>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Caballo</a:t>
            </a:r>
            <a:endParaRPr lang="en-US" sz="1200" dirty="0"/>
          </a:p>
        </p:txBody>
      </p:sp>
      <p:sp>
        <p:nvSpPr>
          <p:cNvPr id="8" name="Text 4"/>
          <p:cNvSpPr/>
          <p:nvPr/>
        </p:nvSpPr>
        <p:spPr>
          <a:xfrm>
            <a:off x="4728046" y="4092773"/>
            <a:ext cx="3924598"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majestic, stylized horse head with flowing mane — 30mm × 21mm. Bold strength and noble grace in gold.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1167110"/>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Oro Laminado —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Frequently Asked Questions</a:t>
            </a:r>
            <a:endParaRPr lang="en-US" sz="1950" dirty="0"/>
          </a:p>
        </p:txBody>
      </p:sp>
      <p:sp>
        <p:nvSpPr>
          <p:cNvPr id="3" name="Shape 1"/>
          <p:cNvSpPr/>
          <p:nvPr/>
        </p:nvSpPr>
        <p:spPr>
          <a:xfrm>
            <a:off x="406822" y="1663229"/>
            <a:ext cx="4103191" cy="2313161"/>
          </a:xfrm>
          <a:prstGeom prst="roundRect">
            <a:avLst>
              <a:gd name="adj" fmla="val 3861"/>
            </a:avLst>
          </a:prstGeom>
          <a:solidFill>
            <a:srgbClr val="D4A017">
              <a:alpha val="95000"/>
            </a:srgbClr>
          </a:solidFill>
          <a:ln/>
        </p:spPr>
      </p:sp>
      <p:sp>
        <p:nvSpPr>
          <p:cNvPr id="4" name="Text 2"/>
          <p:cNvSpPr/>
          <p:nvPr/>
        </p:nvSpPr>
        <p:spPr>
          <a:xfrm>
            <a:off x="530796" y="1787203"/>
            <a:ext cx="3855244"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Your Top Questions, Answered</a:t>
            </a:r>
            <a:endParaRPr lang="en-US" sz="1200" dirty="0"/>
          </a:p>
        </p:txBody>
      </p:sp>
      <p:sp>
        <p:nvSpPr>
          <p:cNvPr id="5" name="Text 3"/>
          <p:cNvSpPr/>
          <p:nvPr/>
        </p:nvSpPr>
        <p:spPr>
          <a:xfrm>
            <a:off x="530796" y="2105025"/>
            <a:ext cx="3855244"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We believe you deserve complete transparency before you invest in jewelry. Here are honest, detailed answers to the most common questions about our Oro Laminado technology.</a:t>
            </a:r>
            <a:endParaRPr lang="en-US" sz="950" dirty="0"/>
          </a:p>
        </p:txBody>
      </p:sp>
      <p:sp>
        <p:nvSpPr>
          <p:cNvPr id="6" name="Text 4"/>
          <p:cNvSpPr/>
          <p:nvPr/>
        </p:nvSpPr>
        <p:spPr>
          <a:xfrm>
            <a:off x="4728046" y="1774850"/>
            <a:ext cx="3924598" cy="2158157"/>
          </a:xfrm>
          <a:prstGeom prst="rect">
            <a:avLst/>
          </a:prstGeom>
          <a:noFill/>
          <a:ln/>
        </p:spPr>
        <p:txBody>
          <a:bodyPr wrap="square" lIns="0" tIns="49619" rIns="0" bIns="0" rtlCol="0" anchor="t">
            <a:normAutofit/>
          </a:bodyPr>
          <a:lstStyle/>
          <a:p>
            <a:pPr algn="l" marL="193040" indent="-193040">
              <a:lnSpc>
                <a:spcPct val="133000"/>
              </a:lnSpc>
              <a:buSzPct val="100000"/>
              <a:buChar char="•"/>
            </a:pPr>
            <a:r>
              <a:rPr lang="en-US" sz="950" b="1" dirty="0">
                <a:solidFill>
                  <a:srgbClr val="2C2926"/>
                </a:solidFill>
                <a:latin typeface="Inter Bold" pitchFamily="34" charset="0"/>
                <a:ea typeface="Inter Bold" pitchFamily="34" charset="-122"/>
                <a:cs typeface="Inter Bold" pitchFamily="34" charset="-120"/>
              </a:rPr>
              <a:t>Is it the same as real gold?</a:t>
            </a:r>
            <a:pPr algn="l" marL="193040" indent="-193040">
              <a:lnSpc>
                <a:spcPct val="133000"/>
              </a:lnSpc>
              <a:buSzPct val="100000"/>
              <a:buChar char="•"/>
            </a:pPr>
            <a:r>
              <a:rPr lang="en-US" sz="950" dirty="0">
                <a:solidFill>
                  <a:srgbClr val="2C2926"/>
                </a:solidFill>
                <a:latin typeface="Inter" pitchFamily="34" charset="0"/>
                <a:ea typeface="Inter" pitchFamily="34" charset="-122"/>
                <a:cs typeface="Inter" pitchFamily="34" charset="-120"/>
              </a:rPr>
              <a:t> Externally yes — same 18K color, brilliance, and Italian texture.</a:t>
            </a:r>
            <a:endParaRPr lang="en-US" sz="950" dirty="0"/>
          </a:p>
          <a:p>
            <a:pPr algn="l" marL="193040" indent="-193040">
              <a:lnSpc>
                <a:spcPct val="133000"/>
              </a:lnSpc>
              <a:buSzPct val="100000"/>
              <a:buChar char="•"/>
            </a:pPr>
            <a:r>
              <a:rPr lang="en-US" sz="950" b="1" dirty="0">
                <a:solidFill>
                  <a:srgbClr val="2C2926"/>
                </a:solidFill>
                <a:latin typeface="Inter Bold" pitchFamily="34" charset="0"/>
                <a:ea typeface="Inter Bold" pitchFamily="34" charset="-122"/>
                <a:cs typeface="Inter Bold" pitchFamily="34" charset="-120"/>
              </a:rPr>
              <a:t>Can it be pawned?</a:t>
            </a:r>
            <a:pPr algn="l" marL="193040" indent="-193040">
              <a:lnSpc>
                <a:spcPct val="133000"/>
              </a:lnSpc>
              <a:buSzPct val="100000"/>
              <a:buChar char="•"/>
            </a:pPr>
            <a:r>
              <a:rPr lang="en-US" sz="950" dirty="0">
                <a:solidFill>
                  <a:srgbClr val="2C2926"/>
                </a:solidFill>
                <a:latin typeface="Inter" pitchFamily="34" charset="0"/>
                <a:ea typeface="Inter" pitchFamily="34" charset="-122"/>
                <a:cs typeface="Inter" pitchFamily="34" charset="-120"/>
              </a:rPr>
              <a:t> As a jewel yes, but not as solid gold since it is not solid through.</a:t>
            </a:r>
            <a:endParaRPr lang="en-US" sz="950" dirty="0"/>
          </a:p>
          <a:p>
            <a:pPr algn="l" marL="193040" indent="-193040">
              <a:lnSpc>
                <a:spcPct val="133000"/>
              </a:lnSpc>
              <a:buSzPct val="100000"/>
              <a:buChar char="•"/>
            </a:pPr>
            <a:r>
              <a:rPr lang="en-US" sz="950" b="1" dirty="0">
                <a:solidFill>
                  <a:srgbClr val="2C2926"/>
                </a:solidFill>
                <a:latin typeface="Inter Bold" pitchFamily="34" charset="0"/>
                <a:ea typeface="Inter Bold" pitchFamily="34" charset="-122"/>
                <a:cs typeface="Inter Bold" pitchFamily="34" charset="-120"/>
              </a:rPr>
              <a:t>Is it a bath?</a:t>
            </a:r>
            <a:pPr algn="l" marL="193040" indent="-193040">
              <a:lnSpc>
                <a:spcPct val="133000"/>
              </a:lnSpc>
              <a:buSzPct val="100000"/>
              <a:buChar char="•"/>
            </a:pPr>
            <a:r>
              <a:rPr lang="en-US" sz="950" dirty="0">
                <a:solidFill>
                  <a:srgbClr val="2C2926"/>
                </a:solidFill>
                <a:latin typeface="Inter" pitchFamily="34" charset="0"/>
                <a:ea typeface="Inter" pitchFamily="34" charset="-122"/>
                <a:cs typeface="Inter" pitchFamily="34" charset="-120"/>
              </a:rPr>
              <a:t> No. Baths are liquid and fall off. Our coating is a hard titanium-fused layer.</a:t>
            </a:r>
            <a:endParaRPr lang="en-US" sz="950" dirty="0"/>
          </a:p>
          <a:p>
            <a:pPr algn="l" marL="193040" indent="-193040">
              <a:lnSpc>
                <a:spcPct val="133000"/>
              </a:lnSpc>
              <a:buSzPct val="100000"/>
              <a:buChar char="•"/>
            </a:pPr>
            <a:r>
              <a:rPr lang="en-US" sz="950" b="1" dirty="0">
                <a:solidFill>
                  <a:srgbClr val="2C2926"/>
                </a:solidFill>
                <a:latin typeface="Inter Bold" pitchFamily="34" charset="0"/>
                <a:ea typeface="Inter Bold" pitchFamily="34" charset="-122"/>
                <a:cs typeface="Inter Bold" pitchFamily="34" charset="-120"/>
              </a:rPr>
              <a:t>Does it peel?</a:t>
            </a:r>
            <a:pPr algn="l" marL="193040" indent="-193040">
              <a:lnSpc>
                <a:spcPct val="133000"/>
              </a:lnSpc>
              <a:buSzPct val="100000"/>
              <a:buChar char="•"/>
            </a:pPr>
            <a:r>
              <a:rPr lang="en-US" sz="950" dirty="0">
                <a:solidFill>
                  <a:srgbClr val="2C2926"/>
                </a:solidFill>
                <a:latin typeface="Inter" pitchFamily="34" charset="0"/>
                <a:ea typeface="Inter" pitchFamily="34" charset="-122"/>
                <a:cs typeface="Inter" pitchFamily="34" charset="-120"/>
              </a:rPr>
              <a:t> You can polish it — just avoid sandpaper, which would damage the gold sheet.</a:t>
            </a:r>
            <a:endParaRPr lang="en-US" sz="950" dirty="0"/>
          </a:p>
          <a:p>
            <a:pPr algn="l" marL="193040" indent="-193040">
              <a:lnSpc>
                <a:spcPct val="133000"/>
              </a:lnSpc>
              <a:buSzPct val="100000"/>
              <a:buChar char="•"/>
            </a:pPr>
            <a:r>
              <a:rPr lang="en-US" sz="950" b="1" dirty="0">
                <a:solidFill>
                  <a:srgbClr val="2C2926"/>
                </a:solidFill>
                <a:latin typeface="Inter Bold" pitchFamily="34" charset="0"/>
                <a:ea typeface="Inter Bold" pitchFamily="34" charset="-122"/>
                <a:cs typeface="Inter Bold" pitchFamily="34" charset="-120"/>
              </a:rPr>
              <a:t>Does it resist the sea?</a:t>
            </a:r>
            <a:pPr algn="l" marL="193040" indent="-193040">
              <a:lnSpc>
                <a:spcPct val="133000"/>
              </a:lnSpc>
              <a:buSzPct val="100000"/>
              <a:buChar char="•"/>
            </a:pPr>
            <a:r>
              <a:rPr lang="en-US" sz="950" dirty="0">
                <a:solidFill>
                  <a:srgbClr val="2C2926"/>
                </a:solidFill>
                <a:latin typeface="Inter" pitchFamily="34" charset="0"/>
                <a:ea typeface="Inter" pitchFamily="34" charset="-122"/>
                <a:cs typeface="Inter" pitchFamily="34" charset="-120"/>
              </a:rPr>
              <a:t> Yes — saltwater, pools, lotions, sweat, and acids are no match for it.</a:t>
            </a:r>
            <a:endParaRPr lang="en-US" sz="9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Text 0"/>
          <p:cNvSpPr/>
          <p:nvPr/>
        </p:nvSpPr>
        <p:spPr>
          <a:xfrm>
            <a:off x="496119" y="769293"/>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Mythological Charms —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Medusa, Pegaso, Corona, Gladiador</a:t>
            </a:r>
            <a:endParaRPr lang="en-US" sz="1950" dirty="0"/>
          </a:p>
        </p:txBody>
      </p:sp>
      <p:pic>
        <p:nvPicPr>
          <p:cNvPr id="3" name="Image 0" descr="preencoded.png">    </p:cNvPr>
          <p:cNvPicPr>
            <a:picLocks noChangeAspect="1"/>
          </p:cNvPicPr>
          <p:nvPr/>
        </p:nvPicPr>
        <p:blipFill>
          <a:blip r:embed="rId1"/>
          <a:stretch>
            <a:fillRect/>
          </a:stretch>
        </p:blipFill>
        <p:spPr>
          <a:xfrm>
            <a:off x="496119" y="1327398"/>
            <a:ext cx="960834" cy="960834"/>
          </a:xfrm>
          <a:prstGeom prst="rect">
            <a:avLst/>
          </a:prstGeom>
        </p:spPr>
      </p:pic>
      <p:sp>
        <p:nvSpPr>
          <p:cNvPr id="4" name="Text 1"/>
          <p:cNvSpPr/>
          <p:nvPr/>
        </p:nvSpPr>
        <p:spPr>
          <a:xfrm>
            <a:off x="1580927" y="1327398"/>
            <a:ext cx="836861"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Medusa</a:t>
            </a:r>
            <a:endParaRPr lang="en-US" sz="1200" dirty="0"/>
          </a:p>
        </p:txBody>
      </p:sp>
      <p:sp>
        <p:nvSpPr>
          <p:cNvPr id="5" name="Text 2"/>
          <p:cNvSpPr/>
          <p:nvPr/>
        </p:nvSpPr>
        <p:spPr>
          <a:xfrm>
            <a:off x="1580927" y="1595661"/>
            <a:ext cx="836861" cy="2778472"/>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30mm × 30mm circular medallion — Medusa's iconic gaze framed by a Greek key border. Authority and mystique forged in gold.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pic>
        <p:nvPicPr>
          <p:cNvPr id="6" name="Image 1" descr="preencoded.png">    </p:cNvPr>
          <p:cNvPicPr>
            <a:picLocks noChangeAspect="1"/>
          </p:cNvPicPr>
          <p:nvPr/>
        </p:nvPicPr>
        <p:blipFill>
          <a:blip r:embed="rId2"/>
          <a:stretch>
            <a:fillRect/>
          </a:stretch>
        </p:blipFill>
        <p:spPr>
          <a:xfrm>
            <a:off x="2572792" y="1327398"/>
            <a:ext cx="960834" cy="960834"/>
          </a:xfrm>
          <a:prstGeom prst="rect">
            <a:avLst/>
          </a:prstGeom>
        </p:spPr>
      </p:pic>
      <p:sp>
        <p:nvSpPr>
          <p:cNvPr id="7" name="Text 3"/>
          <p:cNvSpPr/>
          <p:nvPr/>
        </p:nvSpPr>
        <p:spPr>
          <a:xfrm>
            <a:off x="3657600" y="1327398"/>
            <a:ext cx="836861"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Pegaso</a:t>
            </a:r>
            <a:endParaRPr lang="en-US" sz="1200" dirty="0"/>
          </a:p>
        </p:txBody>
      </p:sp>
      <p:sp>
        <p:nvSpPr>
          <p:cNvPr id="8" name="Text 4"/>
          <p:cNvSpPr/>
          <p:nvPr/>
        </p:nvSpPr>
        <p:spPr>
          <a:xfrm>
            <a:off x="3657600" y="1595661"/>
            <a:ext cx="836861" cy="1786161"/>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28mm × 12mm — the winged stallion of mythology, rendered in exquisite relief detail.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pic>
        <p:nvPicPr>
          <p:cNvPr id="9" name="Image 2" descr="preencoded.png">    </p:cNvPr>
          <p:cNvPicPr>
            <a:picLocks noChangeAspect="1"/>
          </p:cNvPicPr>
          <p:nvPr/>
        </p:nvPicPr>
        <p:blipFill>
          <a:blip r:embed="rId3"/>
          <a:stretch>
            <a:fillRect/>
          </a:stretch>
        </p:blipFill>
        <p:spPr>
          <a:xfrm>
            <a:off x="4649465" y="1327398"/>
            <a:ext cx="960834" cy="960834"/>
          </a:xfrm>
          <a:prstGeom prst="rect">
            <a:avLst/>
          </a:prstGeom>
        </p:spPr>
      </p:pic>
      <p:sp>
        <p:nvSpPr>
          <p:cNvPr id="10" name="Text 5"/>
          <p:cNvSpPr/>
          <p:nvPr/>
        </p:nvSpPr>
        <p:spPr>
          <a:xfrm>
            <a:off x="5734273" y="1327398"/>
            <a:ext cx="836861"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Corona</a:t>
            </a:r>
            <a:endParaRPr lang="en-US" sz="1200" dirty="0"/>
          </a:p>
        </p:txBody>
      </p:sp>
      <p:sp>
        <p:nvSpPr>
          <p:cNvPr id="11" name="Text 6"/>
          <p:cNvSpPr/>
          <p:nvPr/>
        </p:nvSpPr>
        <p:spPr>
          <a:xfrm>
            <a:off x="5734273" y="1595661"/>
            <a:ext cx="836861" cy="1984623"/>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30mm diameter — a regal crown in a circular Greek key frame. Worn by those who know their worth.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pic>
        <p:nvPicPr>
          <p:cNvPr id="12" name="Image 3" descr="preencoded.png">    </p:cNvPr>
          <p:cNvPicPr>
            <a:picLocks noChangeAspect="1"/>
          </p:cNvPicPr>
          <p:nvPr/>
        </p:nvPicPr>
        <p:blipFill>
          <a:blip r:embed="rId4"/>
          <a:stretch>
            <a:fillRect/>
          </a:stretch>
        </p:blipFill>
        <p:spPr>
          <a:xfrm>
            <a:off x="6726138" y="1327398"/>
            <a:ext cx="960834" cy="960834"/>
          </a:xfrm>
          <a:prstGeom prst="rect">
            <a:avLst/>
          </a:prstGeom>
        </p:spPr>
      </p:pic>
      <p:sp>
        <p:nvSpPr>
          <p:cNvPr id="13" name="Text 7"/>
          <p:cNvSpPr/>
          <p:nvPr/>
        </p:nvSpPr>
        <p:spPr>
          <a:xfrm>
            <a:off x="7810946" y="1327398"/>
            <a:ext cx="83693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Gladiador</a:t>
            </a:r>
            <a:endParaRPr lang="en-US" sz="1200" dirty="0"/>
          </a:p>
        </p:txBody>
      </p:sp>
      <p:sp>
        <p:nvSpPr>
          <p:cNvPr id="14" name="Text 8"/>
          <p:cNvSpPr/>
          <p:nvPr/>
        </p:nvSpPr>
        <p:spPr>
          <a:xfrm>
            <a:off x="7810946" y="1595661"/>
            <a:ext cx="836935" cy="1587698"/>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19mm × 13mm — a detailed gladiator helmet. For the warrior spirit.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2" name="Text 0"/>
          <p:cNvSpPr/>
          <p:nvPr/>
        </p:nvSpPr>
        <p:spPr>
          <a:xfrm>
            <a:off x="496119" y="634826"/>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Special Charms —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Hércules, Jade, Placa, Placa Griega</a:t>
            </a:r>
            <a:endParaRPr lang="en-US" sz="1950" dirty="0"/>
          </a:p>
        </p:txBody>
      </p:sp>
      <p:pic>
        <p:nvPicPr>
          <p:cNvPr id="3" name="Image 0" descr="preencoded.png">    </p:cNvPr>
          <p:cNvPicPr>
            <a:picLocks noChangeAspect="1"/>
          </p:cNvPicPr>
          <p:nvPr/>
        </p:nvPicPr>
        <p:blipFill>
          <a:blip r:embed="rId1"/>
          <a:stretch>
            <a:fillRect/>
          </a:stretch>
        </p:blipFill>
        <p:spPr>
          <a:xfrm>
            <a:off x="496119" y="1270471"/>
            <a:ext cx="1811015" cy="1805955"/>
          </a:xfrm>
          <a:prstGeom prst="rect">
            <a:avLst/>
          </a:prstGeom>
        </p:spPr>
      </p:pic>
      <p:sp>
        <p:nvSpPr>
          <p:cNvPr id="4" name="Text 1"/>
          <p:cNvSpPr/>
          <p:nvPr/>
        </p:nvSpPr>
        <p:spPr>
          <a:xfrm>
            <a:off x="496119" y="3215953"/>
            <a:ext cx="181101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Hércules</a:t>
            </a:r>
            <a:endParaRPr lang="en-US" sz="1200" dirty="0"/>
          </a:p>
        </p:txBody>
      </p:sp>
      <p:sp>
        <p:nvSpPr>
          <p:cNvPr id="5" name="Text 2"/>
          <p:cNvSpPr/>
          <p:nvPr/>
        </p:nvSpPr>
        <p:spPr>
          <a:xfrm>
            <a:off x="496119" y="3533775"/>
            <a:ext cx="1811015"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Greek key ring with a vivid blue gemstone — powerful classical design.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pic>
        <p:nvPicPr>
          <p:cNvPr id="6" name="Image 1" descr="preencoded.png">    </p:cNvPr>
          <p:cNvPicPr>
            <a:picLocks noChangeAspect="1"/>
          </p:cNvPicPr>
          <p:nvPr/>
        </p:nvPicPr>
        <p:blipFill>
          <a:blip r:embed="rId2"/>
          <a:stretch>
            <a:fillRect/>
          </a:stretch>
        </p:blipFill>
        <p:spPr>
          <a:xfrm>
            <a:off x="2614464" y="1270471"/>
            <a:ext cx="1811015" cy="1875309"/>
          </a:xfrm>
          <a:prstGeom prst="rect">
            <a:avLst/>
          </a:prstGeom>
        </p:spPr>
      </p:pic>
      <p:sp>
        <p:nvSpPr>
          <p:cNvPr id="7" name="Text 3"/>
          <p:cNvSpPr/>
          <p:nvPr/>
        </p:nvSpPr>
        <p:spPr>
          <a:xfrm>
            <a:off x="2614464" y="3285306"/>
            <a:ext cx="181101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Jade</a:t>
            </a:r>
            <a:endParaRPr lang="en-US" sz="1200" dirty="0"/>
          </a:p>
        </p:txBody>
      </p:sp>
      <p:sp>
        <p:nvSpPr>
          <p:cNvPr id="8" name="Text 4"/>
          <p:cNvSpPr/>
          <p:nvPr/>
        </p:nvSpPr>
        <p:spPr>
          <a:xfrm>
            <a:off x="2614464" y="3603129"/>
            <a:ext cx="1811015"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large octagonal jade stone in a smooth gold frame — 25mm × 10mm. Nature's luxury.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pic>
        <p:nvPicPr>
          <p:cNvPr id="9" name="Image 2" descr="preencoded.png">    </p:cNvPr>
          <p:cNvPicPr>
            <a:picLocks noChangeAspect="1"/>
          </p:cNvPicPr>
          <p:nvPr/>
        </p:nvPicPr>
        <p:blipFill>
          <a:blip r:embed="rId3"/>
          <a:stretch>
            <a:fillRect/>
          </a:stretch>
        </p:blipFill>
        <p:spPr>
          <a:xfrm>
            <a:off x="4732809" y="1270471"/>
            <a:ext cx="1811015" cy="1795835"/>
          </a:xfrm>
          <a:prstGeom prst="rect">
            <a:avLst/>
          </a:prstGeom>
        </p:spPr>
      </p:pic>
      <p:sp>
        <p:nvSpPr>
          <p:cNvPr id="10" name="Text 5"/>
          <p:cNvSpPr/>
          <p:nvPr/>
        </p:nvSpPr>
        <p:spPr>
          <a:xfrm>
            <a:off x="4732809" y="3205832"/>
            <a:ext cx="181101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Placa</a:t>
            </a:r>
            <a:endParaRPr lang="en-US" sz="1200" dirty="0"/>
          </a:p>
        </p:txBody>
      </p:sp>
      <p:sp>
        <p:nvSpPr>
          <p:cNvPr id="11" name="Text 6"/>
          <p:cNvSpPr/>
          <p:nvPr/>
        </p:nvSpPr>
        <p:spPr>
          <a:xfrm>
            <a:off x="4732809" y="3523655"/>
            <a:ext cx="1811015"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polished gold dog tag — 36mm × 20mm. Classic, personalized, iconic.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pic>
        <p:nvPicPr>
          <p:cNvPr id="12" name="Image 3" descr="preencoded.png">    </p:cNvPr>
          <p:cNvPicPr>
            <a:picLocks noChangeAspect="1"/>
          </p:cNvPicPr>
          <p:nvPr/>
        </p:nvPicPr>
        <p:blipFill>
          <a:blip r:embed="rId4"/>
          <a:stretch>
            <a:fillRect/>
          </a:stretch>
        </p:blipFill>
        <p:spPr>
          <a:xfrm>
            <a:off x="6851154" y="1270471"/>
            <a:ext cx="1811015" cy="1870918"/>
          </a:xfrm>
          <a:prstGeom prst="rect">
            <a:avLst/>
          </a:prstGeom>
        </p:spPr>
      </p:pic>
      <p:sp>
        <p:nvSpPr>
          <p:cNvPr id="13" name="Text 7"/>
          <p:cNvSpPr/>
          <p:nvPr/>
        </p:nvSpPr>
        <p:spPr>
          <a:xfrm>
            <a:off x="6851154" y="3280916"/>
            <a:ext cx="181101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Placa Griega</a:t>
            </a:r>
            <a:endParaRPr lang="en-US" sz="1200" dirty="0"/>
          </a:p>
        </p:txBody>
      </p:sp>
      <p:sp>
        <p:nvSpPr>
          <p:cNvPr id="14" name="Text 8"/>
          <p:cNvSpPr/>
          <p:nvPr/>
        </p:nvSpPr>
        <p:spPr>
          <a:xfrm>
            <a:off x="6851154" y="3598738"/>
            <a:ext cx="1811015"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rectangular pendant featuring a rich Greek key pattern — 30mm × 16mm. Heritage in gold.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Shape 0"/>
          <p:cNvSpPr/>
          <p:nvPr/>
        </p:nvSpPr>
        <p:spPr>
          <a:xfrm>
            <a:off x="496119" y="1868165"/>
            <a:ext cx="703511" cy="188565"/>
          </a:xfrm>
          <a:prstGeom prst="roundRect">
            <a:avLst>
              <a:gd name="adj" fmla="val 22104"/>
            </a:avLst>
          </a:prstGeom>
          <a:noFill/>
          <a:ln w="4763">
            <a:solidFill>
              <a:srgbClr val="E7BF6A"/>
            </a:solidFill>
            <a:prstDash val="solid"/>
          </a:ln>
        </p:spPr>
      </p:sp>
      <p:sp>
        <p:nvSpPr>
          <p:cNvPr id="3" name="Text 1"/>
          <p:cNvSpPr/>
          <p:nvPr/>
        </p:nvSpPr>
        <p:spPr>
          <a:xfrm>
            <a:off x="570533" y="1905372"/>
            <a:ext cx="1011882" cy="114151"/>
          </a:xfrm>
          <a:prstGeom prst="rect">
            <a:avLst/>
          </a:prstGeom>
          <a:noFill/>
          <a:ln/>
        </p:spPr>
        <p:txBody>
          <a:bodyPr wrap="none" lIns="0" tIns="0" rIns="0" bIns="0" rtlCol="0" anchor="t"/>
          <a:lstStyle/>
          <a:p>
            <a:pPr algn="l" indent="0" marL="0">
              <a:lnSpc>
                <a:spcPct val="96000"/>
              </a:lnSpc>
              <a:buNone/>
            </a:pPr>
            <a:r>
              <a:rPr lang="en-US" sz="750" dirty="0">
                <a:solidFill>
                  <a:srgbClr val="E7BF6A"/>
                </a:solidFill>
                <a:latin typeface="Inter" pitchFamily="34" charset="0"/>
                <a:ea typeface="Inter" pitchFamily="34" charset="-122"/>
                <a:cs typeface="Inter" pitchFamily="34" charset="-120"/>
              </a:rPr>
              <a:t>CHAPTER 3</a:t>
            </a:r>
            <a:endParaRPr lang="en-US" sz="750" dirty="0"/>
          </a:p>
        </p:txBody>
      </p:sp>
      <p:sp>
        <p:nvSpPr>
          <p:cNvPr id="4" name="Text 2"/>
          <p:cNvSpPr/>
          <p:nvPr/>
        </p:nvSpPr>
        <p:spPr>
          <a:xfrm>
            <a:off x="496119" y="2106290"/>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D4A017"/>
                </a:solidFill>
                <a:latin typeface="Bricolage Grotesque SemiBold" pitchFamily="34" charset="0"/>
                <a:ea typeface="Bricolage Grotesque SemiBold" pitchFamily="34" charset="-122"/>
                <a:cs typeface="Bricolage Grotesque SemiBold" pitchFamily="34" charset="-120"/>
              </a:rPr>
              <a:t>Medallas</a:t>
            </a:r>
            <a:pPr algn="l" indent="0" marL="0">
              <a:lnSpc>
                <a:spcPct val="104000"/>
              </a:lnSpc>
              <a:buNone/>
            </a:pPr>
            <a:r>
              <a:rPr lang="en-US" sz="2400" dirty="0">
                <a:solidFill>
                  <a:srgbClr val="2C2926"/>
                </a:solidFill>
                <a:latin typeface="Bricolage Grotesque SemiBold" pitchFamily="34" charset="0"/>
                <a:ea typeface="Bricolage Grotesque SemiBold" pitchFamily="34" charset="-122"/>
                <a:cs typeface="Bricolage Grotesque SemiBold" pitchFamily="34" charset="-120"/>
              </a:rPr>
              <a:t> — Medallion Collection</a:t>
            </a:r>
            <a:endParaRPr lang="en-US" sz="2400" dirty="0"/>
          </a:p>
        </p:txBody>
      </p:sp>
      <p:sp>
        <p:nvSpPr>
          <p:cNvPr id="5" name="Text 3"/>
          <p:cNvSpPr/>
          <p:nvPr/>
        </p:nvSpPr>
        <p:spPr>
          <a:xfrm>
            <a:off x="496119" y="2679874"/>
            <a:ext cx="8151763"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Our medallion collection features circular motifs of extraordinary detail — from mythological figures to majestic animals, each medallion is a miniature work of art. Many are available with our signature Gemas Negras black stone border treatment, adding dramatic contrast and contemporary edge to classical iconography. Sold separately from chains.</a:t>
            </a:r>
            <a:endParaRPr lang="en-US" sz="9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Text 0"/>
          <p:cNvSpPr/>
          <p:nvPr/>
        </p:nvSpPr>
        <p:spPr>
          <a:xfrm>
            <a:off x="496119" y="377651"/>
            <a:ext cx="8151763" cy="280988"/>
          </a:xfrm>
          <a:prstGeom prst="rect">
            <a:avLst/>
          </a:prstGeom>
          <a:noFill/>
          <a:ln/>
        </p:spPr>
        <p:txBody>
          <a:bodyPr wrap="none" lIns="0" tIns="0" rIns="0" bIns="0" rtlCol="0" anchor="t"/>
          <a:lstStyle/>
          <a:p>
            <a:pPr algn="l" indent="0" marL="0">
              <a:lnSpc>
                <a:spcPct val="104000"/>
              </a:lnSpc>
              <a:buNone/>
            </a:pPr>
            <a:r>
              <a:rPr lang="en-US" sz="1750" dirty="0">
                <a:solidFill>
                  <a:srgbClr val="2C2926"/>
                </a:solidFill>
                <a:latin typeface="Bricolage Grotesque SemiBold" pitchFamily="34" charset="0"/>
                <a:ea typeface="Bricolage Grotesque SemiBold" pitchFamily="34" charset="-122"/>
                <a:cs typeface="Bricolage Grotesque SemiBold" pitchFamily="34" charset="-120"/>
              </a:rPr>
              <a:t>Medalla </a:t>
            </a:r>
            <a:pPr algn="l" indent="0" marL="0">
              <a:lnSpc>
                <a:spcPct val="104000"/>
              </a:lnSpc>
              <a:buNone/>
            </a:pPr>
            <a:r>
              <a:rPr lang="en-US" sz="1750" dirty="0">
                <a:solidFill>
                  <a:srgbClr val="D4A017"/>
                </a:solidFill>
                <a:latin typeface="Bricolage Grotesque SemiBold" pitchFamily="34" charset="0"/>
                <a:ea typeface="Bricolage Grotesque SemiBold" pitchFamily="34" charset="-122"/>
                <a:cs typeface="Bricolage Grotesque SemiBold" pitchFamily="34" charset="-120"/>
              </a:rPr>
              <a:t>Ancla Gemas Negras</a:t>
            </a:r>
            <a:endParaRPr lang="en-US" sz="1750" dirty="0"/>
          </a:p>
        </p:txBody>
      </p:sp>
      <p:pic>
        <p:nvPicPr>
          <p:cNvPr id="3" name="Image 0" descr="preencoded.png">    </p:cNvPr>
          <p:cNvPicPr>
            <a:picLocks noChangeAspect="1"/>
          </p:cNvPicPr>
          <p:nvPr/>
        </p:nvPicPr>
        <p:blipFill>
          <a:blip r:embed="rId1"/>
          <a:stretch>
            <a:fillRect/>
          </a:stretch>
        </p:blipFill>
        <p:spPr>
          <a:xfrm>
            <a:off x="496119" y="926009"/>
            <a:ext cx="2898949" cy="2407072"/>
          </a:xfrm>
          <a:prstGeom prst="rect">
            <a:avLst/>
          </a:prstGeom>
        </p:spPr>
      </p:pic>
      <p:pic>
        <p:nvPicPr>
          <p:cNvPr id="4" name="Image 1" descr="preencoded.png">    </p:cNvPr>
          <p:cNvPicPr>
            <a:picLocks noChangeAspect="1"/>
          </p:cNvPicPr>
          <p:nvPr/>
        </p:nvPicPr>
        <p:blipFill>
          <a:blip r:embed="rId2"/>
          <a:stretch>
            <a:fillRect/>
          </a:stretch>
        </p:blipFill>
        <p:spPr>
          <a:xfrm>
            <a:off x="4713908" y="926009"/>
            <a:ext cx="2709342" cy="2407072"/>
          </a:xfrm>
          <a:prstGeom prst="rect">
            <a:avLst/>
          </a:prstGeom>
        </p:spPr>
      </p:pic>
      <p:sp>
        <p:nvSpPr>
          <p:cNvPr id="5" name="Text 1"/>
          <p:cNvSpPr/>
          <p:nvPr/>
        </p:nvSpPr>
        <p:spPr>
          <a:xfrm>
            <a:off x="4713908" y="3447678"/>
            <a:ext cx="3938736" cy="175617"/>
          </a:xfrm>
          <a:prstGeom prst="rect">
            <a:avLst/>
          </a:prstGeom>
          <a:noFill/>
          <a:ln/>
        </p:spPr>
        <p:txBody>
          <a:bodyPr wrap="none" lIns="0" tIns="0" rIns="0" bIns="0" rtlCol="0" anchor="t"/>
          <a:lstStyle/>
          <a:p>
            <a:pPr algn="l" indent="0" marL="0">
              <a:lnSpc>
                <a:spcPct val="104000"/>
              </a:lnSpc>
              <a:buNone/>
            </a:pPr>
            <a:r>
              <a:rPr lang="en-US" sz="1100" dirty="0">
                <a:solidFill>
                  <a:srgbClr val="2C2926"/>
                </a:solidFill>
                <a:latin typeface="Bricolage Grotesque SemiBold" pitchFamily="34" charset="0"/>
                <a:ea typeface="Bricolage Grotesque SemiBold" pitchFamily="34" charset="-122"/>
                <a:cs typeface="Bricolage Grotesque SemiBold" pitchFamily="34" charset="-120"/>
              </a:rPr>
              <a:t>Medalla Ancla — Black Gems</a:t>
            </a:r>
            <a:endParaRPr lang="en-US" sz="1100" dirty="0"/>
          </a:p>
        </p:txBody>
      </p:sp>
      <p:sp>
        <p:nvSpPr>
          <p:cNvPr id="6" name="Text 2"/>
          <p:cNvSpPr/>
          <p:nvPr/>
        </p:nvSpPr>
        <p:spPr>
          <a:xfrm>
            <a:off x="4713908" y="3725168"/>
            <a:ext cx="3938736" cy="948928"/>
          </a:xfrm>
          <a:prstGeom prst="rect">
            <a:avLst/>
          </a:prstGeom>
          <a:noFill/>
          <a:ln/>
        </p:spPr>
        <p:txBody>
          <a:bodyPr wrap="square" lIns="0" tIns="0" rIns="0" bIns="0" rtlCol="0" anchor="t">
            <a:normAutofit/>
          </a:bodyPr>
          <a:lstStyle/>
          <a:p>
            <a:pPr algn="l" indent="0" marL="0">
              <a:lnSpc>
                <a:spcPct val="127000"/>
              </a:lnSpc>
              <a:spcAft>
                <a:spcPts val="700"/>
              </a:spcAft>
              <a:buNone/>
            </a:pPr>
            <a:r>
              <a:rPr lang="en-US" sz="850" dirty="0">
                <a:solidFill>
                  <a:srgbClr val="2C2926"/>
                </a:solidFill>
                <a:latin typeface="Inter" pitchFamily="34" charset="0"/>
                <a:ea typeface="Inter" pitchFamily="34" charset="-122"/>
                <a:cs typeface="Inter" pitchFamily="34" charset="-120"/>
              </a:rPr>
              <a:t>A gold anchor motif surrounded by a bold border of dark stones — 21mm × 21mm. The anchor symbolizes strength and steadfast purpose; the black gems add a contemporary edge that makes this medallion irresistibly modern.</a:t>
            </a:r>
            <a:endParaRPr lang="en-US" sz="850" dirty="0"/>
          </a:p>
          <a:p>
            <a:pPr algn="l" indent="0" marL="0">
              <a:lnSpc>
                <a:spcPct val="127000"/>
              </a:lnSpc>
              <a:buNone/>
            </a:pPr>
            <a:r>
              <a:rPr lang="en-US" sz="850" b="1" dirty="0">
                <a:solidFill>
                  <a:srgbClr val="2C2926"/>
                </a:solidFill>
                <a:latin typeface="Inter Bold" pitchFamily="34" charset="0"/>
                <a:ea typeface="Inter Bold" pitchFamily="34" charset="-122"/>
                <a:cs typeface="Inter Bold" pitchFamily="34" charset="-120"/>
              </a:rPr>
              <a:t>$130,000</a:t>
            </a:r>
            <a:pPr algn="l" indent="0" marL="0">
              <a:lnSpc>
                <a:spcPct val="127000"/>
              </a:lnSpc>
              <a:buNone/>
            </a:pPr>
            <a:r>
              <a:rPr lang="en-US" sz="850" dirty="0">
                <a:solidFill>
                  <a:srgbClr val="2C2926"/>
                </a:solidFill>
                <a:latin typeface="Inter" pitchFamily="34" charset="0"/>
                <a:ea typeface="Inter" pitchFamily="34" charset="-122"/>
                <a:cs typeface="Inter" pitchFamily="34" charset="-120"/>
              </a:rPr>
              <a:t> — Chain not included</a:t>
            </a:r>
            <a:endParaRPr lang="en-US" sz="8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sp>
        <p:nvSpPr>
          <p:cNvPr id="2" name="Text 0"/>
          <p:cNvSpPr/>
          <p:nvPr/>
        </p:nvSpPr>
        <p:spPr>
          <a:xfrm>
            <a:off x="496119" y="343719"/>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Medallion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Equus Black Gems</a:t>
            </a:r>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 &amp;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Guardiana Black Gems</a:t>
            </a:r>
            <a:endParaRPr lang="en-US" sz="1950" dirty="0"/>
          </a:p>
        </p:txBody>
      </p:sp>
      <p:pic>
        <p:nvPicPr>
          <p:cNvPr id="3" name="Image 0" descr="preencoded.png">    </p:cNvPr>
          <p:cNvPicPr>
            <a:picLocks noChangeAspect="1"/>
          </p:cNvPicPr>
          <p:nvPr/>
        </p:nvPicPr>
        <p:blipFill>
          <a:blip r:embed="rId1"/>
          <a:stretch>
            <a:fillRect/>
          </a:stretch>
        </p:blipFill>
        <p:spPr>
          <a:xfrm>
            <a:off x="496119" y="979363"/>
            <a:ext cx="3198837" cy="2656061"/>
          </a:xfrm>
          <a:prstGeom prst="rect">
            <a:avLst/>
          </a:prstGeom>
        </p:spPr>
      </p:pic>
      <p:sp>
        <p:nvSpPr>
          <p:cNvPr id="4" name="Text 1"/>
          <p:cNvSpPr/>
          <p:nvPr/>
        </p:nvSpPr>
        <p:spPr>
          <a:xfrm>
            <a:off x="496119" y="3774951"/>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Equus — Black Gems</a:t>
            </a:r>
            <a:endParaRPr lang="en-US" sz="1200" dirty="0"/>
          </a:p>
        </p:txBody>
      </p:sp>
      <p:sp>
        <p:nvSpPr>
          <p:cNvPr id="5" name="Text 2"/>
          <p:cNvSpPr/>
          <p:nvPr/>
        </p:nvSpPr>
        <p:spPr>
          <a:xfrm>
            <a:off x="496119" y="4092773"/>
            <a:ext cx="3924598"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proud horse head rendered in circular relief, framed by a border of deep black stones — 21mm. Equestrian pride elevated to wearable art.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pic>
        <p:nvPicPr>
          <p:cNvPr id="6" name="Image 1" descr="preencoded.png">    </p:cNvPr>
          <p:cNvPicPr>
            <a:picLocks noChangeAspect="1"/>
          </p:cNvPicPr>
          <p:nvPr/>
        </p:nvPicPr>
        <p:blipFill>
          <a:blip r:embed="rId2"/>
          <a:stretch>
            <a:fillRect/>
          </a:stretch>
        </p:blipFill>
        <p:spPr>
          <a:xfrm>
            <a:off x="4728046" y="979363"/>
            <a:ext cx="3215580" cy="2656061"/>
          </a:xfrm>
          <a:prstGeom prst="rect">
            <a:avLst/>
          </a:prstGeom>
        </p:spPr>
      </p:pic>
      <p:sp>
        <p:nvSpPr>
          <p:cNvPr id="7" name="Text 3"/>
          <p:cNvSpPr/>
          <p:nvPr/>
        </p:nvSpPr>
        <p:spPr>
          <a:xfrm>
            <a:off x="4728046" y="3774951"/>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Guardiana — Black Gems</a:t>
            </a:r>
            <a:endParaRPr lang="en-US" sz="1200" dirty="0"/>
          </a:p>
        </p:txBody>
      </p:sp>
      <p:sp>
        <p:nvSpPr>
          <p:cNvPr id="8" name="Text 4"/>
          <p:cNvSpPr/>
          <p:nvPr/>
        </p:nvSpPr>
        <p:spPr>
          <a:xfrm>
            <a:off x="4728046" y="4092773"/>
            <a:ext cx="3924598"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Medusa's fierce gaze surrounded by a ring of black stones — 21mm. Guardian of strength and beauty.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2" name="Text 0"/>
          <p:cNvSpPr/>
          <p:nvPr/>
        </p:nvSpPr>
        <p:spPr>
          <a:xfrm>
            <a:off x="496119" y="343644"/>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Medal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León Black Gems</a:t>
            </a:r>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 &amp;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Medusa</a:t>
            </a:r>
            <a:endParaRPr lang="en-US" sz="1950" dirty="0"/>
          </a:p>
        </p:txBody>
      </p:sp>
      <p:pic>
        <p:nvPicPr>
          <p:cNvPr id="3" name="Image 0" descr="preencoded.png">    </p:cNvPr>
          <p:cNvPicPr>
            <a:picLocks noChangeAspect="1"/>
          </p:cNvPicPr>
          <p:nvPr/>
        </p:nvPicPr>
        <p:blipFill>
          <a:blip r:embed="rId1"/>
          <a:stretch>
            <a:fillRect/>
          </a:stretch>
        </p:blipFill>
        <p:spPr>
          <a:xfrm>
            <a:off x="496119" y="979289"/>
            <a:ext cx="2929086" cy="2656061"/>
          </a:xfrm>
          <a:prstGeom prst="rect">
            <a:avLst/>
          </a:prstGeom>
        </p:spPr>
      </p:pic>
      <p:sp>
        <p:nvSpPr>
          <p:cNvPr id="4" name="Text 1"/>
          <p:cNvSpPr/>
          <p:nvPr/>
        </p:nvSpPr>
        <p:spPr>
          <a:xfrm>
            <a:off x="496119" y="3774877"/>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León — Black Gems</a:t>
            </a:r>
            <a:endParaRPr lang="en-US" sz="1200" dirty="0"/>
          </a:p>
        </p:txBody>
      </p:sp>
      <p:sp>
        <p:nvSpPr>
          <p:cNvPr id="5" name="Text 2"/>
          <p:cNvSpPr/>
          <p:nvPr/>
        </p:nvSpPr>
        <p:spPr>
          <a:xfrm>
            <a:off x="496119" y="4092699"/>
            <a:ext cx="3924598"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majestic lion in profile, mane in full glory, surrounded by a border of dark rectangular stones — 21mm. The king of the jungle, the king of your collection.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pic>
        <p:nvPicPr>
          <p:cNvPr id="6" name="Image 1" descr="preencoded.png">    </p:cNvPr>
          <p:cNvPicPr>
            <a:picLocks noChangeAspect="1"/>
          </p:cNvPicPr>
          <p:nvPr/>
        </p:nvPicPr>
        <p:blipFill>
          <a:blip r:embed="rId2"/>
          <a:stretch>
            <a:fillRect/>
          </a:stretch>
        </p:blipFill>
        <p:spPr>
          <a:xfrm>
            <a:off x="4728046" y="979289"/>
            <a:ext cx="2986162" cy="2656136"/>
          </a:xfrm>
          <a:prstGeom prst="rect">
            <a:avLst/>
          </a:prstGeom>
        </p:spPr>
      </p:pic>
      <p:sp>
        <p:nvSpPr>
          <p:cNvPr id="7" name="Text 3"/>
          <p:cNvSpPr/>
          <p:nvPr/>
        </p:nvSpPr>
        <p:spPr>
          <a:xfrm>
            <a:off x="4728046" y="3774951"/>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Medalla Medusa</a:t>
            </a:r>
            <a:endParaRPr lang="en-US" sz="1200" dirty="0"/>
          </a:p>
        </p:txBody>
      </p:sp>
      <p:sp>
        <p:nvSpPr>
          <p:cNvPr id="8" name="Text 4"/>
          <p:cNvSpPr/>
          <p:nvPr/>
        </p:nvSpPr>
        <p:spPr>
          <a:xfrm>
            <a:off x="4728046" y="4092773"/>
            <a:ext cx="3924598"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classic Medusa medallion with a detailed Greek key border — 20mm × 20mm. Timeless mythological power in polished gold.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$130,000</a:t>
            </a:r>
            <a:endParaRPr lang="en-US" sz="9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sp>
        <p:nvSpPr>
          <p:cNvPr id="2" name="Text 0"/>
          <p:cNvSpPr/>
          <p:nvPr/>
        </p:nvSpPr>
        <p:spPr>
          <a:xfrm>
            <a:off x="496119" y="377651"/>
            <a:ext cx="8151763" cy="280988"/>
          </a:xfrm>
          <a:prstGeom prst="rect">
            <a:avLst/>
          </a:prstGeom>
          <a:noFill/>
          <a:ln/>
        </p:spPr>
        <p:txBody>
          <a:bodyPr wrap="none" lIns="0" tIns="0" rIns="0" bIns="0" rtlCol="0" anchor="t"/>
          <a:lstStyle/>
          <a:p>
            <a:pPr algn="l" indent="0" marL="0">
              <a:lnSpc>
                <a:spcPct val="104000"/>
              </a:lnSpc>
              <a:buNone/>
            </a:pPr>
            <a:r>
              <a:rPr lang="en-US" sz="1750" dirty="0">
                <a:solidFill>
                  <a:srgbClr val="2C2926"/>
                </a:solidFill>
                <a:latin typeface="Bricolage Grotesque SemiBold" pitchFamily="34" charset="0"/>
                <a:ea typeface="Bricolage Grotesque SemiBold" pitchFamily="34" charset="-122"/>
                <a:cs typeface="Bricolage Grotesque SemiBold" pitchFamily="34" charset="-120"/>
              </a:rPr>
              <a:t>Medal </a:t>
            </a:r>
            <a:pPr algn="l" indent="0" marL="0">
              <a:lnSpc>
                <a:spcPct val="104000"/>
              </a:lnSpc>
              <a:buNone/>
            </a:pPr>
            <a:r>
              <a:rPr lang="en-US" sz="1750" dirty="0">
                <a:solidFill>
                  <a:srgbClr val="D4A017"/>
                </a:solidFill>
                <a:latin typeface="Bricolage Grotesque SemiBold" pitchFamily="34" charset="0"/>
                <a:ea typeface="Bricolage Grotesque SemiBold" pitchFamily="34" charset="-122"/>
                <a:cs typeface="Bricolage Grotesque SemiBold" pitchFamily="34" charset="-120"/>
              </a:rPr>
              <a:t>Monarca Black Gems</a:t>
            </a:r>
            <a:endParaRPr lang="en-US" sz="1750" dirty="0"/>
          </a:p>
        </p:txBody>
      </p:sp>
      <p:pic>
        <p:nvPicPr>
          <p:cNvPr id="3" name="Image 0" descr="preencoded.png">    </p:cNvPr>
          <p:cNvPicPr>
            <a:picLocks noChangeAspect="1"/>
          </p:cNvPicPr>
          <p:nvPr/>
        </p:nvPicPr>
        <p:blipFill>
          <a:blip r:embed="rId1"/>
          <a:stretch>
            <a:fillRect/>
          </a:stretch>
        </p:blipFill>
        <p:spPr>
          <a:xfrm>
            <a:off x="496119" y="926009"/>
            <a:ext cx="2898949" cy="2407072"/>
          </a:xfrm>
          <a:prstGeom prst="rect">
            <a:avLst/>
          </a:prstGeom>
        </p:spPr>
      </p:pic>
      <p:pic>
        <p:nvPicPr>
          <p:cNvPr id="4" name="Image 1" descr="preencoded.png">    </p:cNvPr>
          <p:cNvPicPr>
            <a:picLocks noChangeAspect="1"/>
          </p:cNvPicPr>
          <p:nvPr/>
        </p:nvPicPr>
        <p:blipFill>
          <a:blip r:embed="rId2"/>
          <a:stretch>
            <a:fillRect/>
          </a:stretch>
        </p:blipFill>
        <p:spPr>
          <a:xfrm>
            <a:off x="4713908" y="926009"/>
            <a:ext cx="2608511" cy="2407072"/>
          </a:xfrm>
          <a:prstGeom prst="rect">
            <a:avLst/>
          </a:prstGeom>
        </p:spPr>
      </p:pic>
      <p:sp>
        <p:nvSpPr>
          <p:cNvPr id="5" name="Text 1"/>
          <p:cNvSpPr/>
          <p:nvPr/>
        </p:nvSpPr>
        <p:spPr>
          <a:xfrm>
            <a:off x="4713908" y="3447678"/>
            <a:ext cx="3938736" cy="175617"/>
          </a:xfrm>
          <a:prstGeom prst="rect">
            <a:avLst/>
          </a:prstGeom>
          <a:noFill/>
          <a:ln/>
        </p:spPr>
        <p:txBody>
          <a:bodyPr wrap="none" lIns="0" tIns="0" rIns="0" bIns="0" rtlCol="0" anchor="t"/>
          <a:lstStyle/>
          <a:p>
            <a:pPr algn="l" indent="0" marL="0">
              <a:lnSpc>
                <a:spcPct val="104000"/>
              </a:lnSpc>
              <a:buNone/>
            </a:pPr>
            <a:r>
              <a:rPr lang="en-US" sz="1100" dirty="0">
                <a:solidFill>
                  <a:srgbClr val="2C2926"/>
                </a:solidFill>
                <a:latin typeface="Bricolage Grotesque SemiBold" pitchFamily="34" charset="0"/>
                <a:ea typeface="Bricolage Grotesque SemiBold" pitchFamily="34" charset="-122"/>
                <a:cs typeface="Bricolage Grotesque SemiBold" pitchFamily="34" charset="-120"/>
              </a:rPr>
              <a:t>Monarca — Black Gems</a:t>
            </a:r>
            <a:endParaRPr lang="en-US" sz="1100" dirty="0"/>
          </a:p>
        </p:txBody>
      </p:sp>
      <p:sp>
        <p:nvSpPr>
          <p:cNvPr id="6" name="Text 2"/>
          <p:cNvSpPr/>
          <p:nvPr/>
        </p:nvSpPr>
        <p:spPr>
          <a:xfrm>
            <a:off x="4713908" y="3725168"/>
            <a:ext cx="3938736" cy="948928"/>
          </a:xfrm>
          <a:prstGeom prst="rect">
            <a:avLst/>
          </a:prstGeom>
          <a:noFill/>
          <a:ln/>
        </p:spPr>
        <p:txBody>
          <a:bodyPr wrap="square" lIns="0" tIns="0" rIns="0" bIns="0" rtlCol="0" anchor="t">
            <a:normAutofit/>
          </a:bodyPr>
          <a:lstStyle/>
          <a:p>
            <a:pPr algn="l" indent="0" marL="0">
              <a:lnSpc>
                <a:spcPct val="127000"/>
              </a:lnSpc>
              <a:spcAft>
                <a:spcPts val="700"/>
              </a:spcAft>
              <a:buNone/>
            </a:pPr>
            <a:r>
              <a:rPr lang="en-US" sz="850" dirty="0">
                <a:solidFill>
                  <a:srgbClr val="2C2926"/>
                </a:solidFill>
                <a:latin typeface="Inter" pitchFamily="34" charset="0"/>
                <a:ea typeface="Inter" pitchFamily="34" charset="-122"/>
                <a:cs typeface="Inter" pitchFamily="34" charset="-120"/>
              </a:rPr>
              <a:t>A crown design set with black gemstones, framed in a circular border of more black gems — 21mm × 21mm. Reign over your style with unmistakable authority. This is jewelry for those who understand that true luxury is found in the details — and the confidence to wear them boldly.</a:t>
            </a:r>
            <a:endParaRPr lang="en-US" sz="850" dirty="0"/>
          </a:p>
          <a:p>
            <a:pPr algn="l" indent="0" marL="0">
              <a:lnSpc>
                <a:spcPct val="127000"/>
              </a:lnSpc>
              <a:buNone/>
            </a:pPr>
            <a:r>
              <a:rPr lang="en-US" sz="850" b="1" dirty="0">
                <a:solidFill>
                  <a:srgbClr val="2C2926"/>
                </a:solidFill>
                <a:latin typeface="Inter Bold" pitchFamily="34" charset="0"/>
                <a:ea typeface="Inter Bold" pitchFamily="34" charset="-122"/>
                <a:cs typeface="Inter Bold" pitchFamily="34" charset="-120"/>
              </a:rPr>
              <a:t>$130,000</a:t>
            </a:r>
            <a:pPr algn="l" indent="0" marL="0">
              <a:lnSpc>
                <a:spcPct val="127000"/>
              </a:lnSpc>
              <a:buNone/>
            </a:pPr>
            <a:r>
              <a:rPr lang="en-US" sz="850" dirty="0">
                <a:solidFill>
                  <a:srgbClr val="2C2926"/>
                </a:solidFill>
                <a:latin typeface="Inter" pitchFamily="34" charset="0"/>
                <a:ea typeface="Inter" pitchFamily="34" charset="-122"/>
                <a:cs typeface="Inter" pitchFamily="34" charset="-120"/>
              </a:rPr>
              <a:t> — Chain not included</a:t>
            </a:r>
            <a:endParaRPr lang="en-US" sz="8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sp>
        <p:nvSpPr>
          <p:cNvPr id="2" name="Shape 0"/>
          <p:cNvSpPr/>
          <p:nvPr/>
        </p:nvSpPr>
        <p:spPr>
          <a:xfrm>
            <a:off x="496119" y="1868165"/>
            <a:ext cx="706264" cy="188565"/>
          </a:xfrm>
          <a:prstGeom prst="roundRect">
            <a:avLst>
              <a:gd name="adj" fmla="val 22104"/>
            </a:avLst>
          </a:prstGeom>
          <a:noFill/>
          <a:ln w="4763">
            <a:solidFill>
              <a:srgbClr val="E7BF6A"/>
            </a:solidFill>
            <a:prstDash val="solid"/>
          </a:ln>
        </p:spPr>
      </p:sp>
      <p:sp>
        <p:nvSpPr>
          <p:cNvPr id="3" name="Text 1"/>
          <p:cNvSpPr/>
          <p:nvPr/>
        </p:nvSpPr>
        <p:spPr>
          <a:xfrm>
            <a:off x="570533" y="1905372"/>
            <a:ext cx="1014636" cy="114151"/>
          </a:xfrm>
          <a:prstGeom prst="rect">
            <a:avLst/>
          </a:prstGeom>
          <a:noFill/>
          <a:ln/>
        </p:spPr>
        <p:txBody>
          <a:bodyPr wrap="none" lIns="0" tIns="0" rIns="0" bIns="0" rtlCol="0" anchor="t"/>
          <a:lstStyle/>
          <a:p>
            <a:pPr algn="l" indent="0" marL="0">
              <a:lnSpc>
                <a:spcPct val="96000"/>
              </a:lnSpc>
              <a:buNone/>
            </a:pPr>
            <a:r>
              <a:rPr lang="en-US" sz="750" dirty="0">
                <a:solidFill>
                  <a:srgbClr val="E7BF6A"/>
                </a:solidFill>
                <a:latin typeface="Inter" pitchFamily="34" charset="0"/>
                <a:ea typeface="Inter" pitchFamily="34" charset="-122"/>
                <a:cs typeface="Inter" pitchFamily="34" charset="-120"/>
              </a:rPr>
              <a:t>CHAPTER 4</a:t>
            </a:r>
            <a:endParaRPr lang="en-US" sz="750" dirty="0"/>
          </a:p>
        </p:txBody>
      </p:sp>
      <p:sp>
        <p:nvSpPr>
          <p:cNvPr id="4" name="Text 2"/>
          <p:cNvSpPr/>
          <p:nvPr/>
        </p:nvSpPr>
        <p:spPr>
          <a:xfrm>
            <a:off x="496119" y="2106290"/>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D4A017"/>
                </a:solidFill>
                <a:latin typeface="Bricolage Grotesque SemiBold" pitchFamily="34" charset="0"/>
                <a:ea typeface="Bricolage Grotesque SemiBold" pitchFamily="34" charset="-122"/>
                <a:cs typeface="Bricolage Grotesque SemiBold" pitchFamily="34" charset="-120"/>
              </a:rPr>
              <a:t>Brazaletes</a:t>
            </a:r>
            <a:pPr algn="l" indent="0" marL="0">
              <a:lnSpc>
                <a:spcPct val="104000"/>
              </a:lnSpc>
              <a:buNone/>
            </a:pPr>
            <a:r>
              <a:rPr lang="en-US" sz="2400" dirty="0">
                <a:solidFill>
                  <a:srgbClr val="2C2926"/>
                </a:solidFill>
                <a:latin typeface="Bricolage Grotesque SemiBold" pitchFamily="34" charset="0"/>
                <a:ea typeface="Bricolage Grotesque SemiBold" pitchFamily="34" charset="-122"/>
                <a:cs typeface="Bricolage Grotesque SemiBold" pitchFamily="34" charset="-120"/>
              </a:rPr>
              <a:t> — Bangle Collection</a:t>
            </a:r>
            <a:endParaRPr lang="en-US" sz="2400" dirty="0"/>
          </a:p>
        </p:txBody>
      </p:sp>
      <p:sp>
        <p:nvSpPr>
          <p:cNvPr id="5" name="Text 3"/>
          <p:cNvSpPr/>
          <p:nvPr/>
        </p:nvSpPr>
        <p:spPr>
          <a:xfrm>
            <a:off x="496119" y="2679874"/>
            <a:ext cx="8151763"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Our bangle collection merges architectural precision with wearable luxury. From sleek minimalist bands to ornate Medusa-adorned cuffs, each bracelet is a statement of character worn on the wrist. All bangles are crafted from titanium-fused 18K gold and are fully resistant to daily life — water, sweat, and everything in between. Priced at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$150,000</a:t>
            </a:r>
            <a:pPr algn="l" indent="0" marL="0">
              <a:lnSpc>
                <a:spcPct val="133000"/>
              </a:lnSpc>
              <a:buNone/>
            </a:pPr>
            <a:r>
              <a:rPr lang="en-US" sz="950" dirty="0">
                <a:solidFill>
                  <a:srgbClr val="2C2926"/>
                </a:solidFill>
                <a:latin typeface="Inter" pitchFamily="34" charset="0"/>
                <a:ea typeface="Inter" pitchFamily="34" charset="-122"/>
                <a:cs typeface="Inter" pitchFamily="34" charset="-120"/>
              </a:rPr>
              <a:t> each.</a:t>
            </a:r>
            <a:endParaRPr lang="en-US" sz="9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sp>
        <p:nvSpPr>
          <p:cNvPr id="2" name="Text 0"/>
          <p:cNvSpPr/>
          <p:nvPr/>
        </p:nvSpPr>
        <p:spPr>
          <a:xfrm>
            <a:off x="496119" y="442913"/>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Bangle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Aslan</a:t>
            </a:r>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 &amp;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Calado</a:t>
            </a:r>
            <a:endParaRPr lang="en-US" sz="1950" dirty="0"/>
          </a:p>
        </p:txBody>
      </p:sp>
      <p:pic>
        <p:nvPicPr>
          <p:cNvPr id="3" name="Image 0" descr="preencoded.png">    </p:cNvPr>
          <p:cNvPicPr>
            <a:picLocks noChangeAspect="1"/>
          </p:cNvPicPr>
          <p:nvPr/>
        </p:nvPicPr>
        <p:blipFill>
          <a:blip r:embed="rId1"/>
          <a:stretch>
            <a:fillRect/>
          </a:stretch>
        </p:blipFill>
        <p:spPr>
          <a:xfrm>
            <a:off x="496119" y="1078557"/>
            <a:ext cx="3198837" cy="2656061"/>
          </a:xfrm>
          <a:prstGeom prst="rect">
            <a:avLst/>
          </a:prstGeom>
        </p:spPr>
      </p:pic>
      <p:sp>
        <p:nvSpPr>
          <p:cNvPr id="4" name="Text 1"/>
          <p:cNvSpPr/>
          <p:nvPr/>
        </p:nvSpPr>
        <p:spPr>
          <a:xfrm>
            <a:off x="496119" y="3874145"/>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Aslan</a:t>
            </a:r>
            <a:endParaRPr lang="en-US" sz="1200" dirty="0"/>
          </a:p>
        </p:txBody>
      </p:sp>
      <p:sp>
        <p:nvSpPr>
          <p:cNvPr id="5" name="Text 2"/>
          <p:cNvSpPr/>
          <p:nvPr/>
        </p:nvSpPr>
        <p:spPr>
          <a:xfrm>
            <a:off x="496119" y="4191967"/>
            <a:ext cx="3924598"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bold diamond-cut pattern with a dark inlaid stripe — 7mm wide, 2mm thick. Where modern edge meets refined craft.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$150,000</a:t>
            </a:r>
            <a:endParaRPr lang="en-US" sz="950" dirty="0"/>
          </a:p>
        </p:txBody>
      </p:sp>
      <p:pic>
        <p:nvPicPr>
          <p:cNvPr id="6" name="Image 1" descr="preencoded.png">    </p:cNvPr>
          <p:cNvPicPr>
            <a:picLocks noChangeAspect="1"/>
          </p:cNvPicPr>
          <p:nvPr/>
        </p:nvPicPr>
        <p:blipFill>
          <a:blip r:embed="rId2"/>
          <a:stretch>
            <a:fillRect/>
          </a:stretch>
        </p:blipFill>
        <p:spPr>
          <a:xfrm>
            <a:off x="4728046" y="1078557"/>
            <a:ext cx="3211413" cy="2656061"/>
          </a:xfrm>
          <a:prstGeom prst="rect">
            <a:avLst/>
          </a:prstGeom>
        </p:spPr>
      </p:pic>
      <p:sp>
        <p:nvSpPr>
          <p:cNvPr id="7" name="Text 3"/>
          <p:cNvSpPr/>
          <p:nvPr/>
        </p:nvSpPr>
        <p:spPr>
          <a:xfrm>
            <a:off x="4728046" y="3874145"/>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Calado</a:t>
            </a:r>
            <a:endParaRPr lang="en-US" sz="1200" dirty="0"/>
          </a:p>
        </p:txBody>
      </p:sp>
      <p:sp>
        <p:nvSpPr>
          <p:cNvPr id="8" name="Text 4"/>
          <p:cNvSpPr/>
          <p:nvPr/>
        </p:nvSpPr>
        <p:spPr>
          <a:xfrm>
            <a:off x="4728046" y="4191967"/>
            <a:ext cx="3924598"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classic Greek key (meander) bangle — 7.5mm wide, 2.4mm thick. Ancient heritage, contemporary wrist.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$150,000</a:t>
            </a:r>
            <a:endParaRPr lang="en-US" sz="9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sp>
        <p:nvSpPr>
          <p:cNvPr id="2" name="Text 0"/>
          <p:cNvSpPr/>
          <p:nvPr/>
        </p:nvSpPr>
        <p:spPr>
          <a:xfrm>
            <a:off x="496119" y="552673"/>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Bracelet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León</a:t>
            </a:r>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Liso</a:t>
            </a:r>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 &amp;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Luxor</a:t>
            </a:r>
            <a:endParaRPr lang="en-US" sz="1950" dirty="0"/>
          </a:p>
        </p:txBody>
      </p:sp>
      <p:pic>
        <p:nvPicPr>
          <p:cNvPr id="3" name="Image 0" descr="preencoded.png">    </p:cNvPr>
          <p:cNvPicPr>
            <a:picLocks noChangeAspect="1"/>
          </p:cNvPicPr>
          <p:nvPr/>
        </p:nvPicPr>
        <p:blipFill>
          <a:blip r:embed="rId1"/>
          <a:stretch>
            <a:fillRect/>
          </a:stretch>
        </p:blipFill>
        <p:spPr>
          <a:xfrm>
            <a:off x="496119" y="1188318"/>
            <a:ext cx="2515195" cy="2088431"/>
          </a:xfrm>
          <a:prstGeom prst="rect">
            <a:avLst/>
          </a:prstGeom>
        </p:spPr>
      </p:pic>
      <p:sp>
        <p:nvSpPr>
          <p:cNvPr id="4" name="Text 1"/>
          <p:cNvSpPr/>
          <p:nvPr/>
        </p:nvSpPr>
        <p:spPr>
          <a:xfrm>
            <a:off x="496119" y="3416275"/>
            <a:ext cx="251519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León</a:t>
            </a:r>
            <a:endParaRPr lang="en-US" sz="1200" dirty="0"/>
          </a:p>
        </p:txBody>
      </p:sp>
      <p:sp>
        <p:nvSpPr>
          <p:cNvPr id="5" name="Text 2"/>
          <p:cNvSpPr/>
          <p:nvPr/>
        </p:nvSpPr>
        <p:spPr>
          <a:xfrm>
            <a:off x="496119" y="3734098"/>
            <a:ext cx="2515195"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Lion/Medusa head termini with Greek key body — 11.2mm wide. Commanding presence.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$150,000</a:t>
            </a:r>
            <a:endParaRPr lang="en-US" sz="950" dirty="0"/>
          </a:p>
        </p:txBody>
      </p:sp>
      <p:pic>
        <p:nvPicPr>
          <p:cNvPr id="6" name="Image 1" descr="preencoded.png">    </p:cNvPr>
          <p:cNvPicPr>
            <a:picLocks noChangeAspect="1"/>
          </p:cNvPicPr>
          <p:nvPr/>
        </p:nvPicPr>
        <p:blipFill>
          <a:blip r:embed="rId2"/>
          <a:stretch>
            <a:fillRect/>
          </a:stretch>
        </p:blipFill>
        <p:spPr>
          <a:xfrm>
            <a:off x="3318644" y="1188318"/>
            <a:ext cx="2515195" cy="2080245"/>
          </a:xfrm>
          <a:prstGeom prst="rect">
            <a:avLst/>
          </a:prstGeom>
        </p:spPr>
      </p:pic>
      <p:sp>
        <p:nvSpPr>
          <p:cNvPr id="7" name="Text 3"/>
          <p:cNvSpPr/>
          <p:nvPr/>
        </p:nvSpPr>
        <p:spPr>
          <a:xfrm>
            <a:off x="3318644" y="3408090"/>
            <a:ext cx="251519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Liso</a:t>
            </a:r>
            <a:endParaRPr lang="en-US" sz="1200" dirty="0"/>
          </a:p>
        </p:txBody>
      </p:sp>
      <p:sp>
        <p:nvSpPr>
          <p:cNvPr id="8" name="Text 4"/>
          <p:cNvSpPr/>
          <p:nvPr/>
        </p:nvSpPr>
        <p:spPr>
          <a:xfrm>
            <a:off x="3318644" y="3725912"/>
            <a:ext cx="2515195"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The perfect minimalist bangle — 6.4mm wide, silky smooth finish. Timeless simplicity.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$150,000</a:t>
            </a:r>
            <a:endParaRPr lang="en-US" sz="950" dirty="0"/>
          </a:p>
        </p:txBody>
      </p:sp>
      <p:pic>
        <p:nvPicPr>
          <p:cNvPr id="9" name="Image 2" descr="preencoded.png">    </p:cNvPr>
          <p:cNvPicPr>
            <a:picLocks noChangeAspect="1"/>
          </p:cNvPicPr>
          <p:nvPr/>
        </p:nvPicPr>
        <p:blipFill>
          <a:blip r:embed="rId3"/>
          <a:stretch>
            <a:fillRect/>
          </a:stretch>
        </p:blipFill>
        <p:spPr>
          <a:xfrm>
            <a:off x="6141169" y="1188318"/>
            <a:ext cx="2515195" cy="2238152"/>
          </a:xfrm>
          <a:prstGeom prst="rect">
            <a:avLst/>
          </a:prstGeom>
        </p:spPr>
      </p:pic>
      <p:sp>
        <p:nvSpPr>
          <p:cNvPr id="10" name="Text 5"/>
          <p:cNvSpPr/>
          <p:nvPr/>
        </p:nvSpPr>
        <p:spPr>
          <a:xfrm>
            <a:off x="6141169" y="3565996"/>
            <a:ext cx="251519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Luxor</a:t>
            </a:r>
            <a:endParaRPr lang="en-US" sz="1200" dirty="0"/>
          </a:p>
        </p:txBody>
      </p:sp>
      <p:sp>
        <p:nvSpPr>
          <p:cNvPr id="11" name="Text 6"/>
          <p:cNvSpPr/>
          <p:nvPr/>
        </p:nvSpPr>
        <p:spPr>
          <a:xfrm>
            <a:off x="6141169" y="3883819"/>
            <a:ext cx="2515195"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striking inlay of vivid green stones along the band — 5mm wide. Inspired by Egyptian opulence.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$150,000</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1136005"/>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Resistant to Everything Life Throws at It</a:t>
            </a:r>
            <a:endParaRPr lang="en-US" sz="1950" dirty="0"/>
          </a:p>
        </p:txBody>
      </p:sp>
      <p:sp>
        <p:nvSpPr>
          <p:cNvPr id="3" name="Text 1"/>
          <p:cNvSpPr/>
          <p:nvPr/>
        </p:nvSpPr>
        <p:spPr>
          <a:xfrm>
            <a:off x="496119" y="1694111"/>
            <a:ext cx="815176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Our Oro Laminado is engineered for real life. Whether you are at the beach, the gym, or a black-tie event, your jewelry maintains its radiance without compromise.</a:t>
            </a:r>
            <a:endParaRPr lang="en-US" sz="9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2230562"/>
            <a:ext cx="310083" cy="310083"/>
          </a:xfrm>
          <a:prstGeom prst="rect">
            <a:avLst/>
          </a:prstGeom>
        </p:spPr>
      </p:pic>
      <p:sp>
        <p:nvSpPr>
          <p:cNvPr id="5" name="Text 2"/>
          <p:cNvSpPr/>
          <p:nvPr/>
        </p:nvSpPr>
        <p:spPr>
          <a:xfrm>
            <a:off x="961206" y="2230562"/>
            <a:ext cx="3533254"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Lotions &amp; Perfumes</a:t>
            </a:r>
            <a:endParaRPr lang="en-US" sz="1200" dirty="0"/>
          </a:p>
        </p:txBody>
      </p:sp>
      <p:sp>
        <p:nvSpPr>
          <p:cNvPr id="6" name="Text 3"/>
          <p:cNvSpPr/>
          <p:nvPr/>
        </p:nvSpPr>
        <p:spPr>
          <a:xfrm>
            <a:off x="961206" y="2498824"/>
            <a:ext cx="3533254"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Daily skincare routines and fragrances will not dull or damage the gold layer — wear your favorite scent freely.</a:t>
            </a:r>
            <a:endParaRPr lang="en-US" sz="9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49465" y="2230562"/>
            <a:ext cx="310083" cy="310083"/>
          </a:xfrm>
          <a:prstGeom prst="rect">
            <a:avLst/>
          </a:prstGeom>
        </p:spPr>
      </p:pic>
      <p:sp>
        <p:nvSpPr>
          <p:cNvPr id="8" name="Text 4"/>
          <p:cNvSpPr/>
          <p:nvPr/>
        </p:nvSpPr>
        <p:spPr>
          <a:xfrm>
            <a:off x="5114553" y="2230562"/>
            <a:ext cx="3533329"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Sweat</a:t>
            </a:r>
            <a:endParaRPr lang="en-US" sz="1200" dirty="0"/>
          </a:p>
        </p:txBody>
      </p:sp>
      <p:sp>
        <p:nvSpPr>
          <p:cNvPr id="9" name="Text 5"/>
          <p:cNvSpPr/>
          <p:nvPr/>
        </p:nvSpPr>
        <p:spPr>
          <a:xfrm>
            <a:off x="5114553" y="2498824"/>
            <a:ext cx="3533329"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Workouts and active lifestyles are no problem. Our titanium-fused finish resists the acids found in perspiration.</a:t>
            </a:r>
            <a:endParaRPr lang="en-US" sz="9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119" y="3143771"/>
            <a:ext cx="310083" cy="310083"/>
          </a:xfrm>
          <a:prstGeom prst="rect">
            <a:avLst/>
          </a:prstGeom>
        </p:spPr>
      </p:pic>
      <p:sp>
        <p:nvSpPr>
          <p:cNvPr id="11" name="Text 6"/>
          <p:cNvSpPr/>
          <p:nvPr/>
        </p:nvSpPr>
        <p:spPr>
          <a:xfrm>
            <a:off x="961206" y="3143771"/>
            <a:ext cx="3533254"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Pools &amp; Chlorine</a:t>
            </a:r>
            <a:endParaRPr lang="en-US" sz="1200" dirty="0"/>
          </a:p>
        </p:txBody>
      </p:sp>
      <p:sp>
        <p:nvSpPr>
          <p:cNvPr id="12" name="Text 7"/>
          <p:cNvSpPr/>
          <p:nvPr/>
        </p:nvSpPr>
        <p:spPr>
          <a:xfrm>
            <a:off x="961206" y="3412034"/>
            <a:ext cx="3533254"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Jump in without hesitation. Chlorinated water will not corrode or discolor our certified gold plating.</a:t>
            </a:r>
            <a:endParaRPr lang="en-US" sz="95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49465" y="3143771"/>
            <a:ext cx="310083" cy="310083"/>
          </a:xfrm>
          <a:prstGeom prst="rect">
            <a:avLst/>
          </a:prstGeom>
        </p:spPr>
      </p:pic>
      <p:sp>
        <p:nvSpPr>
          <p:cNvPr id="14" name="Text 8"/>
          <p:cNvSpPr/>
          <p:nvPr/>
        </p:nvSpPr>
        <p:spPr>
          <a:xfrm>
            <a:off x="5114553" y="3143771"/>
            <a:ext cx="3533329"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Saltwater &amp; Sea</a:t>
            </a:r>
            <a:endParaRPr lang="en-US" sz="1200" dirty="0"/>
          </a:p>
        </p:txBody>
      </p:sp>
      <p:sp>
        <p:nvSpPr>
          <p:cNvPr id="15" name="Text 9"/>
          <p:cNvSpPr/>
          <p:nvPr/>
        </p:nvSpPr>
        <p:spPr>
          <a:xfrm>
            <a:off x="5114553" y="3412034"/>
            <a:ext cx="3533329"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The saline chamber test confirms our jewelry withstands prolonged saltwater exposure — perfect for coastal lifestyles.</a:t>
            </a:r>
            <a:endParaRPr lang="en-US" sz="95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sp>
        <p:nvSpPr>
          <p:cNvPr id="2" name="Text 0"/>
          <p:cNvSpPr/>
          <p:nvPr/>
        </p:nvSpPr>
        <p:spPr>
          <a:xfrm>
            <a:off x="496119" y="374749"/>
            <a:ext cx="8151763" cy="203522"/>
          </a:xfrm>
          <a:prstGeom prst="rect">
            <a:avLst/>
          </a:prstGeom>
          <a:noFill/>
          <a:ln/>
        </p:spPr>
        <p:txBody>
          <a:bodyPr wrap="none" lIns="0" tIns="0" rIns="0" bIns="0" rtlCol="0" anchor="t"/>
          <a:lstStyle/>
          <a:p>
            <a:pPr algn="l" indent="0" marL="0">
              <a:lnSpc>
                <a:spcPct val="104000"/>
              </a:lnSpc>
              <a:buNone/>
            </a:pPr>
            <a:r>
              <a:rPr lang="en-US" sz="1250" dirty="0">
                <a:solidFill>
                  <a:srgbClr val="2C2926"/>
                </a:solidFill>
                <a:latin typeface="Bricolage Grotesque SemiBold" pitchFamily="34" charset="0"/>
                <a:ea typeface="Bricolage Grotesque SemiBold" pitchFamily="34" charset="-122"/>
                <a:cs typeface="Bricolage Grotesque SemiBold" pitchFamily="34" charset="-120"/>
              </a:rPr>
              <a:t>Bangle </a:t>
            </a:r>
            <a:pPr algn="l" indent="0" marL="0">
              <a:lnSpc>
                <a:spcPct val="104000"/>
              </a:lnSpc>
              <a:buNone/>
            </a:pPr>
            <a:r>
              <a:rPr lang="en-US" sz="1250" dirty="0">
                <a:solidFill>
                  <a:srgbClr val="D4A017"/>
                </a:solidFill>
                <a:latin typeface="Bricolage Grotesque SemiBold" pitchFamily="34" charset="0"/>
                <a:ea typeface="Bricolage Grotesque SemiBold" pitchFamily="34" charset="-122"/>
                <a:cs typeface="Bricolage Grotesque SemiBold" pitchFamily="34" charset="-120"/>
              </a:rPr>
              <a:t>Medusa</a:t>
            </a:r>
            <a:pPr algn="l" indent="0" marL="0">
              <a:lnSpc>
                <a:spcPct val="104000"/>
              </a:lnSpc>
              <a:buNone/>
            </a:pPr>
            <a:r>
              <a:rPr lang="en-US" sz="1250" dirty="0">
                <a:solidFill>
                  <a:srgbClr val="2C2926"/>
                </a:solidFill>
                <a:latin typeface="Bricolage Grotesque SemiBold" pitchFamily="34" charset="0"/>
                <a:ea typeface="Bricolage Grotesque SemiBold" pitchFamily="34" charset="-122"/>
                <a:cs typeface="Bricolage Grotesque SemiBold" pitchFamily="34" charset="-120"/>
              </a:rPr>
              <a:t> &amp; </a:t>
            </a:r>
            <a:pPr algn="l" indent="0" marL="0">
              <a:lnSpc>
                <a:spcPct val="104000"/>
              </a:lnSpc>
              <a:buNone/>
            </a:pPr>
            <a:r>
              <a:rPr lang="en-US" sz="1250" dirty="0">
                <a:solidFill>
                  <a:srgbClr val="D4A017"/>
                </a:solidFill>
                <a:latin typeface="Bricolage Grotesque SemiBold" pitchFamily="34" charset="0"/>
                <a:ea typeface="Bricolage Grotesque SemiBold" pitchFamily="34" charset="-122"/>
                <a:cs typeface="Bricolage Grotesque SemiBold" pitchFamily="34" charset="-120"/>
              </a:rPr>
              <a:t>Pantera</a:t>
            </a:r>
            <a:endParaRPr lang="en-US" sz="1250" dirty="0"/>
          </a:p>
        </p:txBody>
      </p:sp>
      <p:pic>
        <p:nvPicPr>
          <p:cNvPr id="3" name="Image 0" descr="preencoded.png">    </p:cNvPr>
          <p:cNvPicPr>
            <a:picLocks noChangeAspect="1"/>
          </p:cNvPicPr>
          <p:nvPr/>
        </p:nvPicPr>
        <p:blipFill>
          <a:blip r:embed="rId1"/>
          <a:stretch>
            <a:fillRect/>
          </a:stretch>
        </p:blipFill>
        <p:spPr>
          <a:xfrm>
            <a:off x="496119" y="718393"/>
            <a:ext cx="2107481" cy="1743001"/>
          </a:xfrm>
          <a:prstGeom prst="rect">
            <a:avLst/>
          </a:prstGeom>
        </p:spPr>
      </p:pic>
      <p:pic>
        <p:nvPicPr>
          <p:cNvPr id="4" name="Image 1" descr="preencoded.png">    </p:cNvPr>
          <p:cNvPicPr>
            <a:picLocks noChangeAspect="1"/>
          </p:cNvPicPr>
          <p:nvPr/>
        </p:nvPicPr>
        <p:blipFill>
          <a:blip r:embed="rId2"/>
          <a:stretch>
            <a:fillRect/>
          </a:stretch>
        </p:blipFill>
        <p:spPr>
          <a:xfrm>
            <a:off x="496119" y="2521446"/>
            <a:ext cx="2144613" cy="1743001"/>
          </a:xfrm>
          <a:prstGeom prst="rect">
            <a:avLst/>
          </a:prstGeom>
        </p:spPr>
      </p:pic>
      <p:sp>
        <p:nvSpPr>
          <p:cNvPr id="5" name="Text 1"/>
          <p:cNvSpPr/>
          <p:nvPr/>
        </p:nvSpPr>
        <p:spPr>
          <a:xfrm>
            <a:off x="496119" y="4324499"/>
            <a:ext cx="3976613" cy="127099"/>
          </a:xfrm>
          <a:prstGeom prst="rect">
            <a:avLst/>
          </a:prstGeom>
          <a:noFill/>
          <a:ln/>
        </p:spPr>
        <p:txBody>
          <a:bodyPr wrap="none" lIns="0" tIns="0" rIns="0" bIns="0" rtlCol="0" anchor="t"/>
          <a:lstStyle/>
          <a:p>
            <a:pPr algn="l" indent="0" marL="0">
              <a:lnSpc>
                <a:spcPct val="104000"/>
              </a:lnSpc>
              <a:buNone/>
            </a:pPr>
            <a:r>
              <a:rPr lang="en-US" sz="800" dirty="0">
                <a:solidFill>
                  <a:srgbClr val="2C2926"/>
                </a:solidFill>
                <a:latin typeface="Bricolage Grotesque SemiBold" pitchFamily="34" charset="0"/>
                <a:ea typeface="Bricolage Grotesque SemiBold" pitchFamily="34" charset="-122"/>
                <a:cs typeface="Bricolage Grotesque SemiBold" pitchFamily="34" charset="-120"/>
              </a:rPr>
              <a:t>Medusa Bangle</a:t>
            </a:r>
            <a:endParaRPr lang="en-US" sz="800" dirty="0"/>
          </a:p>
        </p:txBody>
      </p:sp>
      <p:sp>
        <p:nvSpPr>
          <p:cNvPr id="6" name="Text 2"/>
          <p:cNvSpPr/>
          <p:nvPr/>
        </p:nvSpPr>
        <p:spPr>
          <a:xfrm>
            <a:off x="496119" y="4504953"/>
            <a:ext cx="4433813" cy="107826"/>
          </a:xfrm>
          <a:prstGeom prst="rect">
            <a:avLst/>
          </a:prstGeom>
          <a:noFill/>
          <a:ln/>
        </p:spPr>
        <p:txBody>
          <a:bodyPr wrap="none" lIns="0" tIns="0" rIns="0" bIns="0" rtlCol="0" anchor="t"/>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Open-cuff bangle with Medusa head finials and Greek key body — 11.2mm. </a:t>
            </a:r>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$150,000</a:t>
            </a:r>
            <a:endParaRPr lang="en-US" sz="600" dirty="0"/>
          </a:p>
        </p:txBody>
      </p:sp>
      <p:pic>
        <p:nvPicPr>
          <p:cNvPr id="7" name="Image 2" descr="preencoded.png">    </p:cNvPr>
          <p:cNvPicPr>
            <a:picLocks noChangeAspect="1"/>
          </p:cNvPicPr>
          <p:nvPr/>
        </p:nvPicPr>
        <p:blipFill>
          <a:blip r:embed="rId3"/>
          <a:stretch>
            <a:fillRect/>
          </a:stretch>
        </p:blipFill>
        <p:spPr>
          <a:xfrm>
            <a:off x="4676031" y="718393"/>
            <a:ext cx="2099221" cy="1743001"/>
          </a:xfrm>
          <a:prstGeom prst="rect">
            <a:avLst/>
          </a:prstGeom>
        </p:spPr>
      </p:pic>
      <p:pic>
        <p:nvPicPr>
          <p:cNvPr id="8" name="Image 3" descr="preencoded.png">    </p:cNvPr>
          <p:cNvPicPr>
            <a:picLocks noChangeAspect="1"/>
          </p:cNvPicPr>
          <p:nvPr/>
        </p:nvPicPr>
        <p:blipFill>
          <a:blip r:embed="rId4"/>
          <a:stretch>
            <a:fillRect/>
          </a:stretch>
        </p:blipFill>
        <p:spPr>
          <a:xfrm>
            <a:off x="4676031" y="2521446"/>
            <a:ext cx="1979042" cy="1743075"/>
          </a:xfrm>
          <a:prstGeom prst="rect">
            <a:avLst/>
          </a:prstGeom>
        </p:spPr>
      </p:pic>
      <p:sp>
        <p:nvSpPr>
          <p:cNvPr id="9" name="Text 3"/>
          <p:cNvSpPr/>
          <p:nvPr/>
        </p:nvSpPr>
        <p:spPr>
          <a:xfrm>
            <a:off x="4676031" y="4324573"/>
            <a:ext cx="3976613" cy="127099"/>
          </a:xfrm>
          <a:prstGeom prst="rect">
            <a:avLst/>
          </a:prstGeom>
          <a:noFill/>
          <a:ln/>
        </p:spPr>
        <p:txBody>
          <a:bodyPr wrap="none" lIns="0" tIns="0" rIns="0" bIns="0" rtlCol="0" anchor="t"/>
          <a:lstStyle/>
          <a:p>
            <a:pPr algn="l" indent="0" marL="0">
              <a:lnSpc>
                <a:spcPct val="104000"/>
              </a:lnSpc>
              <a:buNone/>
            </a:pPr>
            <a:r>
              <a:rPr lang="en-US" sz="800" dirty="0">
                <a:solidFill>
                  <a:srgbClr val="2C2926"/>
                </a:solidFill>
                <a:latin typeface="Bricolage Grotesque SemiBold" pitchFamily="34" charset="0"/>
                <a:ea typeface="Bricolage Grotesque SemiBold" pitchFamily="34" charset="-122"/>
                <a:cs typeface="Bricolage Grotesque SemiBold" pitchFamily="34" charset="-120"/>
              </a:rPr>
              <a:t>Pantera Bangle</a:t>
            </a:r>
            <a:endParaRPr lang="en-US" sz="800" dirty="0"/>
          </a:p>
        </p:txBody>
      </p:sp>
      <p:sp>
        <p:nvSpPr>
          <p:cNvPr id="10" name="Text 4"/>
          <p:cNvSpPr/>
          <p:nvPr/>
        </p:nvSpPr>
        <p:spPr>
          <a:xfrm>
            <a:off x="4676031" y="4505027"/>
            <a:ext cx="3976613" cy="215652"/>
          </a:xfrm>
          <a:prstGeom prst="rect">
            <a:avLst/>
          </a:prstGeom>
          <a:noFill/>
          <a:ln/>
        </p:spPr>
        <p:txBody>
          <a:bodyPr wrap="square" lIns="0" tIns="0" rIns="0" bIns="0" rtlCol="0" anchor="t">
            <a:normAutofit/>
          </a:bodyPr>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Two prowling panther heads face each other across the wrist — 8.5mm wide. Fierce elegance. </a:t>
            </a:r>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$150,000</a:t>
            </a:r>
            <a:endParaRPr lang="en-US" sz="6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sp>
        <p:nvSpPr>
          <p:cNvPr id="2" name="Text 0"/>
          <p:cNvSpPr/>
          <p:nvPr/>
        </p:nvSpPr>
        <p:spPr>
          <a:xfrm>
            <a:off x="496119" y="367978"/>
            <a:ext cx="8151763" cy="290736"/>
          </a:xfrm>
          <a:prstGeom prst="rect">
            <a:avLst/>
          </a:prstGeom>
          <a:noFill/>
          <a:ln/>
        </p:spPr>
        <p:txBody>
          <a:bodyPr wrap="none" lIns="0" tIns="0" rIns="0" bIns="0" rtlCol="0" anchor="t"/>
          <a:lstStyle/>
          <a:p>
            <a:pPr algn="l" indent="0" marL="0">
              <a:lnSpc>
                <a:spcPct val="104000"/>
              </a:lnSpc>
              <a:buNone/>
            </a:pPr>
            <a:r>
              <a:rPr lang="en-US" sz="1800" dirty="0">
                <a:solidFill>
                  <a:srgbClr val="2C2926"/>
                </a:solidFill>
                <a:latin typeface="Bricolage Grotesque SemiBold" pitchFamily="34" charset="0"/>
                <a:ea typeface="Bricolage Grotesque SemiBold" pitchFamily="34" charset="-122"/>
                <a:cs typeface="Bricolage Grotesque SemiBold" pitchFamily="34" charset="-120"/>
              </a:rPr>
              <a:t>Leather Bracelets — </a:t>
            </a:r>
            <a:pPr algn="l" indent="0" marL="0">
              <a:lnSpc>
                <a:spcPct val="104000"/>
              </a:lnSpc>
              <a:buNone/>
            </a:pPr>
            <a:r>
              <a:rPr lang="en-US" sz="1800" dirty="0">
                <a:solidFill>
                  <a:srgbClr val="D4A017"/>
                </a:solidFill>
                <a:latin typeface="Bricolage Grotesque SemiBold" pitchFamily="34" charset="0"/>
                <a:ea typeface="Bricolage Grotesque SemiBold" pitchFamily="34" charset="-122"/>
                <a:cs typeface="Bricolage Grotesque SemiBold" pitchFamily="34" charset="-120"/>
              </a:rPr>
              <a:t>Ancla, Caballo, King, Lusso, Magno</a:t>
            </a:r>
            <a:endParaRPr lang="en-US" sz="1800" dirty="0"/>
          </a:p>
        </p:txBody>
      </p:sp>
      <p:sp>
        <p:nvSpPr>
          <p:cNvPr id="3" name="Text 1"/>
          <p:cNvSpPr/>
          <p:nvPr/>
        </p:nvSpPr>
        <p:spPr>
          <a:xfrm>
            <a:off x="496119" y="876746"/>
            <a:ext cx="8151763" cy="360462"/>
          </a:xfrm>
          <a:prstGeom prst="rect">
            <a:avLst/>
          </a:prstGeom>
          <a:noFill/>
          <a:ln/>
        </p:spPr>
        <p:txBody>
          <a:bodyPr wrap="square" lIns="0" tIns="0" rIns="0" bIns="0" rtlCol="0" anchor="t">
            <a:normAutofit/>
          </a:bodyPr>
          <a:lstStyle/>
          <a:p>
            <a:pPr algn="l" indent="0" marL="0">
              <a:lnSpc>
                <a:spcPct val="129000"/>
              </a:lnSpc>
              <a:buNone/>
            </a:pPr>
            <a:r>
              <a:rPr lang="en-US" sz="900" dirty="0">
                <a:solidFill>
                  <a:srgbClr val="2C2926"/>
                </a:solidFill>
                <a:latin typeface="Inter" pitchFamily="34" charset="0"/>
                <a:ea typeface="Inter" pitchFamily="34" charset="-122"/>
                <a:cs typeface="Inter" pitchFamily="34" charset="-120"/>
              </a:rPr>
              <a:t>Our leather braid bracelets combine black braided cord with 18K gold-plated medallions and accents — a perfect fusion of rugged and refined. Each piece is priced at </a:t>
            </a:r>
            <a:pPr algn="l" indent="0" marL="0">
              <a:lnSpc>
                <a:spcPct val="129000"/>
              </a:lnSpc>
              <a:buNone/>
            </a:pPr>
            <a:r>
              <a:rPr lang="en-US" sz="900" b="1" dirty="0">
                <a:solidFill>
                  <a:srgbClr val="2C2926"/>
                </a:solidFill>
                <a:latin typeface="Inter Bold" pitchFamily="34" charset="0"/>
                <a:ea typeface="Inter Bold" pitchFamily="34" charset="-122"/>
                <a:cs typeface="Inter Bold" pitchFamily="34" charset="-120"/>
              </a:rPr>
              <a:t>$199,900</a:t>
            </a:r>
            <a:pPr algn="l" indent="0" marL="0">
              <a:lnSpc>
                <a:spcPct val="129000"/>
              </a:lnSpc>
              <a:buNone/>
            </a:pPr>
            <a:r>
              <a:rPr lang="en-US" sz="900" dirty="0">
                <a:solidFill>
                  <a:srgbClr val="2C2926"/>
                </a:solidFill>
                <a:latin typeface="Inter" pitchFamily="34" charset="0"/>
                <a:ea typeface="Inter" pitchFamily="34" charset="-122"/>
                <a:cs typeface="Inter" pitchFamily="34" charset="-120"/>
              </a:rPr>
              <a:t>.</a:t>
            </a:r>
            <a:endParaRPr lang="en-US" sz="900" dirty="0"/>
          </a:p>
        </p:txBody>
      </p:sp>
      <p:pic>
        <p:nvPicPr>
          <p:cNvPr id="4" name="Image 0" descr="preencoded.png">    </p:cNvPr>
          <p:cNvPicPr>
            <a:picLocks noChangeAspect="1"/>
          </p:cNvPicPr>
          <p:nvPr/>
        </p:nvPicPr>
        <p:blipFill>
          <a:blip r:embed="rId1"/>
          <a:stretch>
            <a:fillRect/>
          </a:stretch>
        </p:blipFill>
        <p:spPr>
          <a:xfrm>
            <a:off x="496119" y="1359843"/>
            <a:ext cx="967829" cy="967829"/>
          </a:xfrm>
          <a:prstGeom prst="rect">
            <a:avLst/>
          </a:prstGeom>
        </p:spPr>
      </p:pic>
      <p:sp>
        <p:nvSpPr>
          <p:cNvPr id="5" name="Text 2"/>
          <p:cNvSpPr/>
          <p:nvPr/>
        </p:nvSpPr>
        <p:spPr>
          <a:xfrm>
            <a:off x="1572964" y="1359843"/>
            <a:ext cx="858887" cy="181645"/>
          </a:xfrm>
          <a:prstGeom prst="rect">
            <a:avLst/>
          </a:prstGeom>
          <a:noFill/>
          <a:ln/>
        </p:spPr>
        <p:txBody>
          <a:bodyPr wrap="none" lIns="0" tIns="0" rIns="0" bIns="0" rtlCol="0" anchor="t"/>
          <a:lstStyle/>
          <a:p>
            <a:pPr algn="l" indent="0" marL="0">
              <a:lnSpc>
                <a:spcPct val="104000"/>
              </a:lnSpc>
              <a:buNone/>
            </a:pPr>
            <a:r>
              <a:rPr lang="en-US" sz="1100" dirty="0">
                <a:solidFill>
                  <a:srgbClr val="2C2926"/>
                </a:solidFill>
                <a:latin typeface="Bricolage Grotesque SemiBold" pitchFamily="34" charset="0"/>
                <a:ea typeface="Bricolage Grotesque SemiBold" pitchFamily="34" charset="-122"/>
                <a:cs typeface="Bricolage Grotesque SemiBold" pitchFamily="34" charset="-120"/>
              </a:rPr>
              <a:t>Ancla</a:t>
            </a:r>
            <a:endParaRPr lang="en-US" sz="1100" dirty="0"/>
          </a:p>
        </p:txBody>
      </p:sp>
      <p:sp>
        <p:nvSpPr>
          <p:cNvPr id="6" name="Text 3"/>
          <p:cNvSpPr/>
          <p:nvPr/>
        </p:nvSpPr>
        <p:spPr>
          <a:xfrm>
            <a:off x="1572964" y="1606897"/>
            <a:ext cx="858887" cy="1261616"/>
          </a:xfrm>
          <a:prstGeom prst="rect">
            <a:avLst/>
          </a:prstGeom>
          <a:noFill/>
          <a:ln/>
        </p:spPr>
        <p:txBody>
          <a:bodyPr wrap="square" lIns="0" tIns="0" rIns="0" bIns="0" rtlCol="0" anchor="t">
            <a:normAutofit/>
          </a:bodyPr>
          <a:lstStyle/>
          <a:p>
            <a:pPr algn="l" indent="0" marL="0">
              <a:lnSpc>
                <a:spcPct val="129000"/>
              </a:lnSpc>
              <a:buNone/>
            </a:pPr>
            <a:r>
              <a:rPr lang="en-US" sz="900" dirty="0">
                <a:solidFill>
                  <a:srgbClr val="2C2926"/>
                </a:solidFill>
                <a:latin typeface="Inter" pitchFamily="34" charset="0"/>
                <a:ea typeface="Inter" pitchFamily="34" charset="-122"/>
                <a:cs typeface="Inter" pitchFamily="34" charset="-120"/>
              </a:rPr>
              <a:t>An anchor medallion in a black bezel on braided leather — maritime strength on the wrist.</a:t>
            </a:r>
            <a:endParaRPr lang="en-US" sz="900" dirty="0"/>
          </a:p>
        </p:txBody>
      </p:sp>
      <p:pic>
        <p:nvPicPr>
          <p:cNvPr id="7" name="Image 1" descr="preencoded.png">    </p:cNvPr>
          <p:cNvPicPr>
            <a:picLocks noChangeAspect="1"/>
          </p:cNvPicPr>
          <p:nvPr/>
        </p:nvPicPr>
        <p:blipFill>
          <a:blip r:embed="rId2"/>
          <a:stretch>
            <a:fillRect/>
          </a:stretch>
        </p:blipFill>
        <p:spPr>
          <a:xfrm>
            <a:off x="2568104" y="1359843"/>
            <a:ext cx="967829" cy="967829"/>
          </a:xfrm>
          <a:prstGeom prst="rect">
            <a:avLst/>
          </a:prstGeom>
        </p:spPr>
      </p:pic>
      <p:sp>
        <p:nvSpPr>
          <p:cNvPr id="8" name="Text 4"/>
          <p:cNvSpPr/>
          <p:nvPr/>
        </p:nvSpPr>
        <p:spPr>
          <a:xfrm>
            <a:off x="3644950" y="1359843"/>
            <a:ext cx="858887" cy="181645"/>
          </a:xfrm>
          <a:prstGeom prst="rect">
            <a:avLst/>
          </a:prstGeom>
          <a:noFill/>
          <a:ln/>
        </p:spPr>
        <p:txBody>
          <a:bodyPr wrap="none" lIns="0" tIns="0" rIns="0" bIns="0" rtlCol="0" anchor="t"/>
          <a:lstStyle/>
          <a:p>
            <a:pPr algn="l" indent="0" marL="0">
              <a:lnSpc>
                <a:spcPct val="104000"/>
              </a:lnSpc>
              <a:buNone/>
            </a:pPr>
            <a:r>
              <a:rPr lang="en-US" sz="1100" dirty="0">
                <a:solidFill>
                  <a:srgbClr val="2C2926"/>
                </a:solidFill>
                <a:latin typeface="Bricolage Grotesque SemiBold" pitchFamily="34" charset="0"/>
                <a:ea typeface="Bricolage Grotesque SemiBold" pitchFamily="34" charset="-122"/>
                <a:cs typeface="Bricolage Grotesque SemiBold" pitchFamily="34" charset="-120"/>
              </a:rPr>
              <a:t>Caballo</a:t>
            </a:r>
            <a:endParaRPr lang="en-US" sz="1100" dirty="0"/>
          </a:p>
        </p:txBody>
      </p:sp>
      <p:sp>
        <p:nvSpPr>
          <p:cNvPr id="9" name="Text 5"/>
          <p:cNvSpPr/>
          <p:nvPr/>
        </p:nvSpPr>
        <p:spPr>
          <a:xfrm>
            <a:off x="3644950" y="1606897"/>
            <a:ext cx="858887" cy="1261616"/>
          </a:xfrm>
          <a:prstGeom prst="rect">
            <a:avLst/>
          </a:prstGeom>
          <a:noFill/>
          <a:ln/>
        </p:spPr>
        <p:txBody>
          <a:bodyPr wrap="square" lIns="0" tIns="0" rIns="0" bIns="0" rtlCol="0" anchor="t">
            <a:normAutofit/>
          </a:bodyPr>
          <a:lstStyle/>
          <a:p>
            <a:pPr algn="l" indent="0" marL="0">
              <a:lnSpc>
                <a:spcPct val="129000"/>
              </a:lnSpc>
              <a:buNone/>
            </a:pPr>
            <a:r>
              <a:rPr lang="en-US" sz="900" dirty="0">
                <a:solidFill>
                  <a:srgbClr val="2C2926"/>
                </a:solidFill>
                <a:latin typeface="Inter" pitchFamily="34" charset="0"/>
                <a:ea typeface="Inter" pitchFamily="34" charset="-122"/>
                <a:cs typeface="Inter" pitchFamily="34" charset="-120"/>
              </a:rPr>
              <a:t>A horse head medallion flanked by gold horseshoes — equestrian spirit in leather and gold.</a:t>
            </a:r>
            <a:endParaRPr lang="en-US" sz="900" dirty="0"/>
          </a:p>
        </p:txBody>
      </p:sp>
      <p:pic>
        <p:nvPicPr>
          <p:cNvPr id="10" name="Image 2" descr="preencoded.png">    </p:cNvPr>
          <p:cNvPicPr>
            <a:picLocks noChangeAspect="1"/>
          </p:cNvPicPr>
          <p:nvPr/>
        </p:nvPicPr>
        <p:blipFill>
          <a:blip r:embed="rId3"/>
          <a:stretch>
            <a:fillRect/>
          </a:stretch>
        </p:blipFill>
        <p:spPr>
          <a:xfrm>
            <a:off x="4640089" y="1359843"/>
            <a:ext cx="967829" cy="967829"/>
          </a:xfrm>
          <a:prstGeom prst="rect">
            <a:avLst/>
          </a:prstGeom>
        </p:spPr>
      </p:pic>
      <p:sp>
        <p:nvSpPr>
          <p:cNvPr id="11" name="Text 6"/>
          <p:cNvSpPr/>
          <p:nvPr/>
        </p:nvSpPr>
        <p:spPr>
          <a:xfrm>
            <a:off x="5716935" y="1359843"/>
            <a:ext cx="858887" cy="181645"/>
          </a:xfrm>
          <a:prstGeom prst="rect">
            <a:avLst/>
          </a:prstGeom>
          <a:noFill/>
          <a:ln/>
        </p:spPr>
        <p:txBody>
          <a:bodyPr wrap="none" lIns="0" tIns="0" rIns="0" bIns="0" rtlCol="0" anchor="t"/>
          <a:lstStyle/>
          <a:p>
            <a:pPr algn="l" indent="0" marL="0">
              <a:lnSpc>
                <a:spcPct val="104000"/>
              </a:lnSpc>
              <a:buNone/>
            </a:pPr>
            <a:r>
              <a:rPr lang="en-US" sz="1100" dirty="0">
                <a:solidFill>
                  <a:srgbClr val="2C2926"/>
                </a:solidFill>
                <a:latin typeface="Bricolage Grotesque SemiBold" pitchFamily="34" charset="0"/>
                <a:ea typeface="Bricolage Grotesque SemiBold" pitchFamily="34" charset="-122"/>
                <a:cs typeface="Bricolage Grotesque SemiBold" pitchFamily="34" charset="-120"/>
              </a:rPr>
              <a:t>King</a:t>
            </a:r>
            <a:endParaRPr lang="en-US" sz="1100" dirty="0"/>
          </a:p>
        </p:txBody>
      </p:sp>
      <p:sp>
        <p:nvSpPr>
          <p:cNvPr id="12" name="Text 7"/>
          <p:cNvSpPr/>
          <p:nvPr/>
        </p:nvSpPr>
        <p:spPr>
          <a:xfrm>
            <a:off x="5716935" y="1606897"/>
            <a:ext cx="858887" cy="1441847"/>
          </a:xfrm>
          <a:prstGeom prst="rect">
            <a:avLst/>
          </a:prstGeom>
          <a:noFill/>
          <a:ln/>
        </p:spPr>
        <p:txBody>
          <a:bodyPr wrap="square" lIns="0" tIns="0" rIns="0" bIns="0" rtlCol="0" anchor="t">
            <a:normAutofit/>
          </a:bodyPr>
          <a:lstStyle/>
          <a:p>
            <a:pPr algn="l" indent="0" marL="0">
              <a:lnSpc>
                <a:spcPct val="129000"/>
              </a:lnSpc>
              <a:buNone/>
            </a:pPr>
            <a:r>
              <a:rPr lang="en-US" sz="900" dirty="0">
                <a:solidFill>
                  <a:srgbClr val="2C2926"/>
                </a:solidFill>
                <a:latin typeface="Inter" pitchFamily="34" charset="0"/>
                <a:ea typeface="Inter" pitchFamily="34" charset="-122"/>
                <a:cs typeface="Inter" pitchFamily="34" charset="-120"/>
              </a:rPr>
              <a:t>A circular crown medallion on braided leather — for those who wear their authority quietly.</a:t>
            </a:r>
            <a:endParaRPr lang="en-US" sz="900" dirty="0"/>
          </a:p>
        </p:txBody>
      </p:sp>
      <p:pic>
        <p:nvPicPr>
          <p:cNvPr id="13" name="Image 3" descr="preencoded.png">    </p:cNvPr>
          <p:cNvPicPr>
            <a:picLocks noChangeAspect="1"/>
          </p:cNvPicPr>
          <p:nvPr/>
        </p:nvPicPr>
        <p:blipFill>
          <a:blip r:embed="rId4"/>
          <a:stretch>
            <a:fillRect/>
          </a:stretch>
        </p:blipFill>
        <p:spPr>
          <a:xfrm>
            <a:off x="6712074" y="1359843"/>
            <a:ext cx="967904" cy="967904"/>
          </a:xfrm>
          <a:prstGeom prst="rect">
            <a:avLst/>
          </a:prstGeom>
        </p:spPr>
      </p:pic>
      <p:sp>
        <p:nvSpPr>
          <p:cNvPr id="14" name="Text 8"/>
          <p:cNvSpPr/>
          <p:nvPr/>
        </p:nvSpPr>
        <p:spPr>
          <a:xfrm>
            <a:off x="7788994" y="1359843"/>
            <a:ext cx="858887" cy="181645"/>
          </a:xfrm>
          <a:prstGeom prst="rect">
            <a:avLst/>
          </a:prstGeom>
          <a:noFill/>
          <a:ln/>
        </p:spPr>
        <p:txBody>
          <a:bodyPr wrap="none" lIns="0" tIns="0" rIns="0" bIns="0" rtlCol="0" anchor="t"/>
          <a:lstStyle/>
          <a:p>
            <a:pPr algn="l" indent="0" marL="0">
              <a:lnSpc>
                <a:spcPct val="104000"/>
              </a:lnSpc>
              <a:buNone/>
            </a:pPr>
            <a:r>
              <a:rPr lang="en-US" sz="1100" dirty="0">
                <a:solidFill>
                  <a:srgbClr val="2C2926"/>
                </a:solidFill>
                <a:latin typeface="Bricolage Grotesque SemiBold" pitchFamily="34" charset="0"/>
                <a:ea typeface="Bricolage Grotesque SemiBold" pitchFamily="34" charset="-122"/>
                <a:cs typeface="Bricolage Grotesque SemiBold" pitchFamily="34" charset="-120"/>
              </a:rPr>
              <a:t>Lusso</a:t>
            </a:r>
            <a:endParaRPr lang="en-US" sz="1100" dirty="0"/>
          </a:p>
        </p:txBody>
      </p:sp>
      <p:sp>
        <p:nvSpPr>
          <p:cNvPr id="15" name="Text 9"/>
          <p:cNvSpPr/>
          <p:nvPr/>
        </p:nvSpPr>
        <p:spPr>
          <a:xfrm>
            <a:off x="7788994" y="1606897"/>
            <a:ext cx="858887" cy="1441847"/>
          </a:xfrm>
          <a:prstGeom prst="rect">
            <a:avLst/>
          </a:prstGeom>
          <a:noFill/>
          <a:ln/>
        </p:spPr>
        <p:txBody>
          <a:bodyPr wrap="square" lIns="0" tIns="0" rIns="0" bIns="0" rtlCol="0" anchor="t">
            <a:normAutofit/>
          </a:bodyPr>
          <a:lstStyle/>
          <a:p>
            <a:pPr algn="l" indent="0" marL="0">
              <a:lnSpc>
                <a:spcPct val="129000"/>
              </a:lnSpc>
              <a:buNone/>
            </a:pPr>
            <a:r>
              <a:rPr lang="en-US" sz="900" dirty="0">
                <a:solidFill>
                  <a:srgbClr val="2C2926"/>
                </a:solidFill>
                <a:latin typeface="Inter" pitchFamily="34" charset="0"/>
                <a:ea typeface="Inter" pitchFamily="34" charset="-122"/>
                <a:cs typeface="Inter" pitchFamily="34" charset="-120"/>
              </a:rPr>
              <a:t>Medusa medallion with Greek key segments — Italian luxury references on braided black leather.</a:t>
            </a:r>
            <a:endParaRPr lang="en-US" sz="900" dirty="0"/>
          </a:p>
        </p:txBody>
      </p:sp>
      <p:pic>
        <p:nvPicPr>
          <p:cNvPr id="16" name="Image 4" descr="preencoded.png">    </p:cNvPr>
          <p:cNvPicPr>
            <a:picLocks noChangeAspect="1"/>
          </p:cNvPicPr>
          <p:nvPr/>
        </p:nvPicPr>
        <p:blipFill>
          <a:blip r:embed="rId5"/>
          <a:stretch>
            <a:fillRect/>
          </a:stretch>
        </p:blipFill>
        <p:spPr>
          <a:xfrm>
            <a:off x="496119" y="3266777"/>
            <a:ext cx="967829" cy="967829"/>
          </a:xfrm>
          <a:prstGeom prst="rect">
            <a:avLst/>
          </a:prstGeom>
        </p:spPr>
      </p:pic>
      <p:sp>
        <p:nvSpPr>
          <p:cNvPr id="17" name="Text 10"/>
          <p:cNvSpPr/>
          <p:nvPr/>
        </p:nvSpPr>
        <p:spPr>
          <a:xfrm>
            <a:off x="1572964" y="3266777"/>
            <a:ext cx="858887" cy="181645"/>
          </a:xfrm>
          <a:prstGeom prst="rect">
            <a:avLst/>
          </a:prstGeom>
          <a:noFill/>
          <a:ln/>
        </p:spPr>
        <p:txBody>
          <a:bodyPr wrap="none" lIns="0" tIns="0" rIns="0" bIns="0" rtlCol="0" anchor="t"/>
          <a:lstStyle/>
          <a:p>
            <a:pPr algn="l" indent="0" marL="0">
              <a:lnSpc>
                <a:spcPct val="104000"/>
              </a:lnSpc>
              <a:buNone/>
            </a:pPr>
            <a:r>
              <a:rPr lang="en-US" sz="1100" dirty="0">
                <a:solidFill>
                  <a:srgbClr val="2C2926"/>
                </a:solidFill>
                <a:latin typeface="Bricolage Grotesque SemiBold" pitchFamily="34" charset="0"/>
                <a:ea typeface="Bricolage Grotesque SemiBold" pitchFamily="34" charset="-122"/>
                <a:cs typeface="Bricolage Grotesque SemiBold" pitchFamily="34" charset="-120"/>
              </a:rPr>
              <a:t>Magno</a:t>
            </a:r>
            <a:endParaRPr lang="en-US" sz="1100" dirty="0"/>
          </a:p>
        </p:txBody>
      </p:sp>
      <p:sp>
        <p:nvSpPr>
          <p:cNvPr id="18" name="Text 11"/>
          <p:cNvSpPr/>
          <p:nvPr/>
        </p:nvSpPr>
        <p:spPr>
          <a:xfrm>
            <a:off x="1572964" y="3513832"/>
            <a:ext cx="858887" cy="1261616"/>
          </a:xfrm>
          <a:prstGeom prst="rect">
            <a:avLst/>
          </a:prstGeom>
          <a:noFill/>
          <a:ln/>
        </p:spPr>
        <p:txBody>
          <a:bodyPr wrap="square" lIns="0" tIns="0" rIns="0" bIns="0" rtlCol="0" anchor="t">
            <a:normAutofit/>
          </a:bodyPr>
          <a:lstStyle/>
          <a:p>
            <a:pPr algn="l" indent="0" marL="0">
              <a:lnSpc>
                <a:spcPct val="129000"/>
              </a:lnSpc>
              <a:buNone/>
            </a:pPr>
            <a:r>
              <a:rPr lang="en-US" sz="900" dirty="0">
                <a:solidFill>
                  <a:srgbClr val="2C2926"/>
                </a:solidFill>
                <a:latin typeface="Inter" pitchFamily="34" charset="0"/>
                <a:ea typeface="Inter" pitchFamily="34" charset="-122"/>
                <a:cs typeface="Inter" pitchFamily="34" charset="-120"/>
              </a:rPr>
              <a:t>A lion's head medallion with gold chain links and braided leather — authority in every detail.</a:t>
            </a:r>
            <a:endParaRPr lang="en-US" sz="9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85000"/>
            </a:srgbClr>
          </a:solidFill>
          <a:ln/>
        </p:spPr>
      </p:sp>
      <p:sp>
        <p:nvSpPr>
          <p:cNvPr id="4" name="Shape 1"/>
          <p:cNvSpPr/>
          <p:nvPr/>
        </p:nvSpPr>
        <p:spPr>
          <a:xfrm>
            <a:off x="496119" y="1868165"/>
            <a:ext cx="701055" cy="188565"/>
          </a:xfrm>
          <a:prstGeom prst="roundRect">
            <a:avLst>
              <a:gd name="adj" fmla="val 22104"/>
            </a:avLst>
          </a:prstGeom>
          <a:noFill/>
          <a:ln w="4763">
            <a:solidFill>
              <a:srgbClr val="E7BF6A"/>
            </a:solidFill>
            <a:prstDash val="solid"/>
          </a:ln>
        </p:spPr>
      </p:sp>
      <p:sp>
        <p:nvSpPr>
          <p:cNvPr id="5" name="Text 2"/>
          <p:cNvSpPr/>
          <p:nvPr/>
        </p:nvSpPr>
        <p:spPr>
          <a:xfrm>
            <a:off x="570533" y="1905372"/>
            <a:ext cx="1009427" cy="114151"/>
          </a:xfrm>
          <a:prstGeom prst="rect">
            <a:avLst/>
          </a:prstGeom>
          <a:noFill/>
          <a:ln/>
        </p:spPr>
        <p:txBody>
          <a:bodyPr wrap="none" lIns="0" tIns="0" rIns="0" bIns="0" rtlCol="0" anchor="t"/>
          <a:lstStyle/>
          <a:p>
            <a:pPr algn="l" indent="0" marL="0">
              <a:lnSpc>
                <a:spcPct val="96000"/>
              </a:lnSpc>
              <a:buNone/>
            </a:pPr>
            <a:r>
              <a:rPr lang="en-US" sz="750" dirty="0">
                <a:solidFill>
                  <a:srgbClr val="E7BF6A"/>
                </a:solidFill>
                <a:latin typeface="Inter" pitchFamily="34" charset="0"/>
                <a:ea typeface="Inter" pitchFamily="34" charset="-122"/>
                <a:cs typeface="Inter" pitchFamily="34" charset="-120"/>
              </a:rPr>
              <a:t>CHAPTER 5</a:t>
            </a:r>
            <a:endParaRPr lang="en-US" sz="750" dirty="0"/>
          </a:p>
        </p:txBody>
      </p:sp>
      <p:sp>
        <p:nvSpPr>
          <p:cNvPr id="6" name="Text 3"/>
          <p:cNvSpPr/>
          <p:nvPr/>
        </p:nvSpPr>
        <p:spPr>
          <a:xfrm>
            <a:off x="496119" y="2106290"/>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D4A017"/>
                </a:solidFill>
                <a:latin typeface="Bricolage Grotesque SemiBold" pitchFamily="34" charset="0"/>
                <a:ea typeface="Bricolage Grotesque SemiBold" pitchFamily="34" charset="-122"/>
                <a:cs typeface="Bricolage Grotesque SemiBold" pitchFamily="34" charset="-120"/>
              </a:rPr>
              <a:t>Anillos</a:t>
            </a:r>
            <a:pPr algn="l" indent="0" marL="0">
              <a:lnSpc>
                <a:spcPct val="104000"/>
              </a:lnSpc>
              <a:buNone/>
            </a:pPr>
            <a:r>
              <a:rPr lang="en-US" sz="2400" dirty="0">
                <a:solidFill>
                  <a:srgbClr val="2C2926"/>
                </a:solidFill>
                <a:latin typeface="Bricolage Grotesque SemiBold" pitchFamily="34" charset="0"/>
                <a:ea typeface="Bricolage Grotesque SemiBold" pitchFamily="34" charset="-122"/>
                <a:cs typeface="Bricolage Grotesque SemiBold" pitchFamily="34" charset="-120"/>
              </a:rPr>
              <a:t> — Ring Collection</a:t>
            </a:r>
            <a:endParaRPr lang="en-US" sz="2400" dirty="0"/>
          </a:p>
        </p:txBody>
      </p:sp>
      <p:sp>
        <p:nvSpPr>
          <p:cNvPr id="7" name="Text 4"/>
          <p:cNvSpPr/>
          <p:nvPr/>
        </p:nvSpPr>
        <p:spPr>
          <a:xfrm>
            <a:off x="496119" y="2679874"/>
            <a:ext cx="8151763"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Our ring collection is as diverse as the personalities who wear them — from the massive statement of the Apolo to the sleek minimalism of the Esparta, from the Cuban link Cubano to the emerald-crowned Panal. Each ring is titanium-fused 18K gold, stamped and guaranteed for life. Find the perfect ring — or the perfect stack.</a:t>
            </a:r>
            <a:endParaRPr lang="en-US" sz="9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spTree>
      <p:nvGrpSpPr>
        <p:cNvPr id="1" name=""/>
        <p:cNvGrpSpPr/>
        <p:nvPr/>
      </p:nvGrpSpPr>
      <p:grpSpPr>
        <a:xfrm>
          <a:off x="0" y="0"/>
          <a:ext cx="0" cy="0"/>
          <a:chOff x="0" y="0"/>
          <a:chExt cx="0" cy="0"/>
        </a:xfrm>
      </p:grpSpPr>
      <p:sp>
        <p:nvSpPr>
          <p:cNvPr id="2" name="Text 0"/>
          <p:cNvSpPr/>
          <p:nvPr/>
        </p:nvSpPr>
        <p:spPr>
          <a:xfrm>
            <a:off x="496119" y="374749"/>
            <a:ext cx="8151763" cy="203522"/>
          </a:xfrm>
          <a:prstGeom prst="rect">
            <a:avLst/>
          </a:prstGeom>
          <a:noFill/>
          <a:ln/>
        </p:spPr>
        <p:txBody>
          <a:bodyPr wrap="none" lIns="0" tIns="0" rIns="0" bIns="0" rtlCol="0" anchor="t"/>
          <a:lstStyle/>
          <a:p>
            <a:pPr algn="l" indent="0" marL="0">
              <a:lnSpc>
                <a:spcPct val="104000"/>
              </a:lnSpc>
              <a:buNone/>
            </a:pPr>
            <a:r>
              <a:rPr lang="en-US" sz="1250" dirty="0">
                <a:solidFill>
                  <a:srgbClr val="2C2926"/>
                </a:solidFill>
                <a:latin typeface="Bricolage Grotesque SemiBold" pitchFamily="34" charset="0"/>
                <a:ea typeface="Bricolage Grotesque SemiBold" pitchFamily="34" charset="-122"/>
                <a:cs typeface="Bricolage Grotesque SemiBold" pitchFamily="34" charset="-120"/>
              </a:rPr>
              <a:t>Ring </a:t>
            </a:r>
            <a:pPr algn="l" indent="0" marL="0">
              <a:lnSpc>
                <a:spcPct val="104000"/>
              </a:lnSpc>
              <a:buNone/>
            </a:pPr>
            <a:r>
              <a:rPr lang="en-US" sz="1250" dirty="0">
                <a:solidFill>
                  <a:srgbClr val="D4A017"/>
                </a:solidFill>
                <a:latin typeface="Bricolage Grotesque SemiBold" pitchFamily="34" charset="0"/>
                <a:ea typeface="Bricolage Grotesque SemiBold" pitchFamily="34" charset="-122"/>
                <a:cs typeface="Bricolage Grotesque SemiBold" pitchFamily="34" charset="-120"/>
              </a:rPr>
              <a:t>Apolo</a:t>
            </a:r>
            <a:pPr algn="l" indent="0" marL="0">
              <a:lnSpc>
                <a:spcPct val="104000"/>
              </a:lnSpc>
              <a:buNone/>
            </a:pPr>
            <a:r>
              <a:rPr lang="en-US" sz="1250" dirty="0">
                <a:solidFill>
                  <a:srgbClr val="2C2926"/>
                </a:solidFill>
                <a:latin typeface="Bricolage Grotesque SemiBold" pitchFamily="34" charset="0"/>
                <a:ea typeface="Bricolage Grotesque SemiBold" pitchFamily="34" charset="-122"/>
                <a:cs typeface="Bricolage Grotesque SemiBold" pitchFamily="34" charset="-120"/>
              </a:rPr>
              <a:t> &amp; </a:t>
            </a:r>
            <a:pPr algn="l" indent="0" marL="0">
              <a:lnSpc>
                <a:spcPct val="104000"/>
              </a:lnSpc>
              <a:buNone/>
            </a:pPr>
            <a:r>
              <a:rPr lang="en-US" sz="1250" dirty="0">
                <a:solidFill>
                  <a:srgbClr val="D4A017"/>
                </a:solidFill>
                <a:latin typeface="Bricolage Grotesque SemiBold" pitchFamily="34" charset="0"/>
                <a:ea typeface="Bricolage Grotesque SemiBold" pitchFamily="34" charset="-122"/>
                <a:cs typeface="Bricolage Grotesque SemiBold" pitchFamily="34" charset="-120"/>
              </a:rPr>
              <a:t>Colossal</a:t>
            </a:r>
            <a:endParaRPr lang="en-US" sz="1250" dirty="0"/>
          </a:p>
        </p:txBody>
      </p:sp>
      <p:pic>
        <p:nvPicPr>
          <p:cNvPr id="3" name="Image 0" descr="preencoded.png">    </p:cNvPr>
          <p:cNvPicPr>
            <a:picLocks noChangeAspect="1"/>
          </p:cNvPicPr>
          <p:nvPr/>
        </p:nvPicPr>
        <p:blipFill>
          <a:blip r:embed="rId1"/>
          <a:stretch>
            <a:fillRect/>
          </a:stretch>
        </p:blipFill>
        <p:spPr>
          <a:xfrm>
            <a:off x="496119" y="718393"/>
            <a:ext cx="2099221" cy="1743001"/>
          </a:xfrm>
          <a:prstGeom prst="rect">
            <a:avLst/>
          </a:prstGeom>
        </p:spPr>
      </p:pic>
      <p:pic>
        <p:nvPicPr>
          <p:cNvPr id="4" name="Image 1" descr="preencoded.png">    </p:cNvPr>
          <p:cNvPicPr>
            <a:picLocks noChangeAspect="1"/>
          </p:cNvPicPr>
          <p:nvPr/>
        </p:nvPicPr>
        <p:blipFill>
          <a:blip r:embed="rId2"/>
          <a:stretch>
            <a:fillRect/>
          </a:stretch>
        </p:blipFill>
        <p:spPr>
          <a:xfrm>
            <a:off x="496119" y="2521446"/>
            <a:ext cx="1583754" cy="1743001"/>
          </a:xfrm>
          <a:prstGeom prst="rect">
            <a:avLst/>
          </a:prstGeom>
        </p:spPr>
      </p:pic>
      <p:sp>
        <p:nvSpPr>
          <p:cNvPr id="5" name="Text 1"/>
          <p:cNvSpPr/>
          <p:nvPr/>
        </p:nvSpPr>
        <p:spPr>
          <a:xfrm>
            <a:off x="496119" y="4324499"/>
            <a:ext cx="3976613" cy="127099"/>
          </a:xfrm>
          <a:prstGeom prst="rect">
            <a:avLst/>
          </a:prstGeom>
          <a:noFill/>
          <a:ln/>
        </p:spPr>
        <p:txBody>
          <a:bodyPr wrap="none" lIns="0" tIns="0" rIns="0" bIns="0" rtlCol="0" anchor="t"/>
          <a:lstStyle/>
          <a:p>
            <a:pPr algn="l" indent="0" marL="0">
              <a:lnSpc>
                <a:spcPct val="104000"/>
              </a:lnSpc>
              <a:buNone/>
            </a:pPr>
            <a:r>
              <a:rPr lang="en-US" sz="800" dirty="0">
                <a:solidFill>
                  <a:srgbClr val="2C2926"/>
                </a:solidFill>
                <a:latin typeface="Bricolage Grotesque SemiBold" pitchFamily="34" charset="0"/>
                <a:ea typeface="Bricolage Grotesque SemiBold" pitchFamily="34" charset="-122"/>
                <a:cs typeface="Bricolage Grotesque SemiBold" pitchFamily="34" charset="-120"/>
              </a:rPr>
              <a:t>Apolo</a:t>
            </a:r>
            <a:endParaRPr lang="en-US" sz="800" dirty="0"/>
          </a:p>
        </p:txBody>
      </p:sp>
      <p:sp>
        <p:nvSpPr>
          <p:cNvPr id="6" name="Text 2"/>
          <p:cNvSpPr/>
          <p:nvPr/>
        </p:nvSpPr>
        <p:spPr>
          <a:xfrm>
            <a:off x="496119" y="4504953"/>
            <a:ext cx="3976613" cy="215652"/>
          </a:xfrm>
          <a:prstGeom prst="rect">
            <a:avLst/>
          </a:prstGeom>
          <a:noFill/>
          <a:ln/>
        </p:spPr>
        <p:txBody>
          <a:bodyPr wrap="square" lIns="0" tIns="0" rIns="0" bIns="0" rtlCol="0" anchor="t">
            <a:normAutofit/>
          </a:bodyPr>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Wide rectangular white plate with diamond borders, set in a braided gold base — 10mm × 6mm. Powerful and refined. </a:t>
            </a:r>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$150,000</a:t>
            </a:r>
            <a:endParaRPr lang="en-US" sz="600" dirty="0"/>
          </a:p>
        </p:txBody>
      </p:sp>
      <p:pic>
        <p:nvPicPr>
          <p:cNvPr id="7" name="Image 2" descr="preencoded.png">    </p:cNvPr>
          <p:cNvPicPr>
            <a:picLocks noChangeAspect="1"/>
          </p:cNvPicPr>
          <p:nvPr/>
        </p:nvPicPr>
        <p:blipFill>
          <a:blip r:embed="rId3"/>
          <a:stretch>
            <a:fillRect/>
          </a:stretch>
        </p:blipFill>
        <p:spPr>
          <a:xfrm>
            <a:off x="4676031" y="718393"/>
            <a:ext cx="2099221" cy="1743001"/>
          </a:xfrm>
          <a:prstGeom prst="rect">
            <a:avLst/>
          </a:prstGeom>
        </p:spPr>
      </p:pic>
      <p:pic>
        <p:nvPicPr>
          <p:cNvPr id="8" name="Image 3" descr="preencoded.png">    </p:cNvPr>
          <p:cNvPicPr>
            <a:picLocks noChangeAspect="1"/>
          </p:cNvPicPr>
          <p:nvPr/>
        </p:nvPicPr>
        <p:blipFill>
          <a:blip r:embed="rId4"/>
          <a:stretch>
            <a:fillRect/>
          </a:stretch>
        </p:blipFill>
        <p:spPr>
          <a:xfrm>
            <a:off x="4676031" y="2521446"/>
            <a:ext cx="1504131" cy="1743075"/>
          </a:xfrm>
          <a:prstGeom prst="rect">
            <a:avLst/>
          </a:prstGeom>
        </p:spPr>
      </p:pic>
      <p:sp>
        <p:nvSpPr>
          <p:cNvPr id="9" name="Text 3"/>
          <p:cNvSpPr/>
          <p:nvPr/>
        </p:nvSpPr>
        <p:spPr>
          <a:xfrm>
            <a:off x="4676031" y="4324573"/>
            <a:ext cx="3976613" cy="127099"/>
          </a:xfrm>
          <a:prstGeom prst="rect">
            <a:avLst/>
          </a:prstGeom>
          <a:noFill/>
          <a:ln/>
        </p:spPr>
        <p:txBody>
          <a:bodyPr wrap="none" lIns="0" tIns="0" rIns="0" bIns="0" rtlCol="0" anchor="t"/>
          <a:lstStyle/>
          <a:p>
            <a:pPr algn="l" indent="0" marL="0">
              <a:lnSpc>
                <a:spcPct val="104000"/>
              </a:lnSpc>
              <a:buNone/>
            </a:pPr>
            <a:r>
              <a:rPr lang="en-US" sz="800" dirty="0">
                <a:solidFill>
                  <a:srgbClr val="2C2926"/>
                </a:solidFill>
                <a:latin typeface="Bricolage Grotesque SemiBold" pitchFamily="34" charset="0"/>
                <a:ea typeface="Bricolage Grotesque SemiBold" pitchFamily="34" charset="-122"/>
                <a:cs typeface="Bricolage Grotesque SemiBold" pitchFamily="34" charset="-120"/>
              </a:rPr>
              <a:t>Colossal</a:t>
            </a:r>
            <a:endParaRPr lang="en-US" sz="800" dirty="0"/>
          </a:p>
        </p:txBody>
      </p:sp>
      <p:sp>
        <p:nvSpPr>
          <p:cNvPr id="10" name="Text 4"/>
          <p:cNvSpPr/>
          <p:nvPr/>
        </p:nvSpPr>
        <p:spPr>
          <a:xfrm>
            <a:off x="4676031" y="4505027"/>
            <a:ext cx="3976613" cy="215652"/>
          </a:xfrm>
          <a:prstGeom prst="rect">
            <a:avLst/>
          </a:prstGeom>
          <a:noFill/>
          <a:ln/>
        </p:spPr>
        <p:txBody>
          <a:bodyPr wrap="square" lIns="0" tIns="0" rIns="0" bIns="0" rtlCol="0" anchor="t">
            <a:normAutofit/>
          </a:bodyPr>
          <a:lstStyle/>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A bold thick band with a channel of brilliant clear stones — 4.4mm wide. Subtle luxury with maximum impact. </a:t>
            </a:r>
            <a:pPr algn="l" indent="0" marL="0">
              <a:lnSpc>
                <a:spcPct val="110000"/>
              </a:lnSpc>
              <a:buNone/>
            </a:pPr>
            <a:r>
              <a:rPr lang="en-US" sz="600" b="1" dirty="0">
                <a:solidFill>
                  <a:srgbClr val="2C2926"/>
                </a:solidFill>
                <a:latin typeface="Inter Bold" pitchFamily="34" charset="0"/>
                <a:ea typeface="Inter Bold" pitchFamily="34" charset="-122"/>
                <a:cs typeface="Inter Bold" pitchFamily="34" charset="-120"/>
              </a:rPr>
              <a:t>$150,000</a:t>
            </a:r>
            <a:endParaRPr lang="en-US" sz="6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spTree>
      <p:nvGrpSpPr>
        <p:cNvPr id="1" name=""/>
        <p:cNvGrpSpPr/>
        <p:nvPr/>
      </p:nvGrpSpPr>
      <p:grpSpPr>
        <a:xfrm>
          <a:off x="0" y="0"/>
          <a:ext cx="0" cy="0"/>
          <a:chOff x="0" y="0"/>
          <a:chExt cx="0" cy="0"/>
        </a:xfrm>
      </p:grpSpPr>
      <p:sp>
        <p:nvSpPr>
          <p:cNvPr id="2" name="Text 0"/>
          <p:cNvSpPr/>
          <p:nvPr/>
        </p:nvSpPr>
        <p:spPr>
          <a:xfrm>
            <a:off x="496119" y="991121"/>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Ring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Cubano</a:t>
            </a:r>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Esparta</a:t>
            </a:r>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 &amp;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Olimpus</a:t>
            </a:r>
            <a:endParaRPr lang="en-US" sz="1950" dirty="0"/>
          </a:p>
        </p:txBody>
      </p:sp>
      <p:pic>
        <p:nvPicPr>
          <p:cNvPr id="3" name="Image 0" descr="preencoded.png">    </p:cNvPr>
          <p:cNvPicPr>
            <a:picLocks noChangeAspect="1"/>
          </p:cNvPicPr>
          <p:nvPr/>
        </p:nvPicPr>
        <p:blipFill>
          <a:blip r:embed="rId1"/>
          <a:stretch>
            <a:fillRect/>
          </a:stretch>
        </p:blipFill>
        <p:spPr>
          <a:xfrm>
            <a:off x="496119" y="1549226"/>
            <a:ext cx="2613868" cy="1615455"/>
          </a:xfrm>
          <a:prstGeom prst="rect">
            <a:avLst/>
          </a:prstGeom>
        </p:spPr>
      </p:pic>
      <p:sp>
        <p:nvSpPr>
          <p:cNvPr id="4" name="Text 1"/>
          <p:cNvSpPr/>
          <p:nvPr/>
        </p:nvSpPr>
        <p:spPr>
          <a:xfrm>
            <a:off x="496119" y="3288655"/>
            <a:ext cx="2613868"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Cubano</a:t>
            </a:r>
            <a:endParaRPr lang="en-US" sz="1200" dirty="0"/>
          </a:p>
        </p:txBody>
      </p:sp>
      <p:sp>
        <p:nvSpPr>
          <p:cNvPr id="5" name="Text 2"/>
          <p:cNvSpPr/>
          <p:nvPr/>
        </p:nvSpPr>
        <p:spPr>
          <a:xfrm>
            <a:off x="496119" y="3556918"/>
            <a:ext cx="2613868"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The Cuban link pattern transferred to a ring — 7.8mm wide, bold and unmistakable.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$120,000</a:t>
            </a:r>
            <a:endParaRPr lang="en-US" sz="950" dirty="0"/>
          </a:p>
        </p:txBody>
      </p:sp>
      <p:pic>
        <p:nvPicPr>
          <p:cNvPr id="6" name="Image 1" descr="preencoded.png">    </p:cNvPr>
          <p:cNvPicPr>
            <a:picLocks noChangeAspect="1"/>
          </p:cNvPicPr>
          <p:nvPr/>
        </p:nvPicPr>
        <p:blipFill>
          <a:blip r:embed="rId2"/>
          <a:stretch>
            <a:fillRect/>
          </a:stretch>
        </p:blipFill>
        <p:spPr>
          <a:xfrm>
            <a:off x="3264991" y="1549226"/>
            <a:ext cx="2613943" cy="1615529"/>
          </a:xfrm>
          <a:prstGeom prst="rect">
            <a:avLst/>
          </a:prstGeom>
        </p:spPr>
      </p:pic>
      <p:sp>
        <p:nvSpPr>
          <p:cNvPr id="7" name="Text 3"/>
          <p:cNvSpPr/>
          <p:nvPr/>
        </p:nvSpPr>
        <p:spPr>
          <a:xfrm>
            <a:off x="3264991" y="3288729"/>
            <a:ext cx="2613943"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Esparta</a:t>
            </a:r>
            <a:endParaRPr lang="en-US" sz="1200" dirty="0"/>
          </a:p>
        </p:txBody>
      </p:sp>
      <p:sp>
        <p:nvSpPr>
          <p:cNvPr id="8" name="Text 4"/>
          <p:cNvSpPr/>
          <p:nvPr/>
        </p:nvSpPr>
        <p:spPr>
          <a:xfrm>
            <a:off x="3264991" y="3556992"/>
            <a:ext cx="261394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warrior's ring — 7mm wide woven texture, stamped 18K inside.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$120,000</a:t>
            </a:r>
            <a:endParaRPr lang="en-US" sz="950" dirty="0"/>
          </a:p>
        </p:txBody>
      </p:sp>
      <p:pic>
        <p:nvPicPr>
          <p:cNvPr id="9" name="Image 2" descr="preencoded.png">    </p:cNvPr>
          <p:cNvPicPr>
            <a:picLocks noChangeAspect="1"/>
          </p:cNvPicPr>
          <p:nvPr/>
        </p:nvPicPr>
        <p:blipFill>
          <a:blip r:embed="rId3"/>
          <a:stretch>
            <a:fillRect/>
          </a:stretch>
        </p:blipFill>
        <p:spPr>
          <a:xfrm>
            <a:off x="6033939" y="1549226"/>
            <a:ext cx="2613943" cy="1615529"/>
          </a:xfrm>
          <a:prstGeom prst="rect">
            <a:avLst/>
          </a:prstGeom>
        </p:spPr>
      </p:pic>
      <p:sp>
        <p:nvSpPr>
          <p:cNvPr id="10" name="Text 5"/>
          <p:cNvSpPr/>
          <p:nvPr/>
        </p:nvSpPr>
        <p:spPr>
          <a:xfrm>
            <a:off x="6033939" y="3288729"/>
            <a:ext cx="2613943"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Olimpus</a:t>
            </a:r>
            <a:endParaRPr lang="en-US" sz="1200" dirty="0"/>
          </a:p>
        </p:txBody>
      </p:sp>
      <p:sp>
        <p:nvSpPr>
          <p:cNvPr id="11" name="Text 6"/>
          <p:cNvSpPr/>
          <p:nvPr/>
        </p:nvSpPr>
        <p:spPr>
          <a:xfrm>
            <a:off x="6033939" y="3556992"/>
            <a:ext cx="2613943"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Channel-set stones on a sleek gold band — 5.5mm wide. Where strength meets elegance.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$150,000</a:t>
            </a:r>
            <a:endParaRPr lang="en-US" sz="9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spTree>
      <p:nvGrpSpPr>
        <p:cNvPr id="1" name=""/>
        <p:cNvGrpSpPr/>
        <p:nvPr/>
      </p:nvGrpSpPr>
      <p:grpSpPr>
        <a:xfrm>
          <a:off x="0" y="0"/>
          <a:ext cx="0" cy="0"/>
          <a:chOff x="0" y="0"/>
          <a:chExt cx="0" cy="0"/>
        </a:xfrm>
      </p:grpSpPr>
      <p:sp>
        <p:nvSpPr>
          <p:cNvPr id="2" name="Text 0"/>
          <p:cNvSpPr/>
          <p:nvPr/>
        </p:nvSpPr>
        <p:spPr>
          <a:xfrm>
            <a:off x="496119" y="343719"/>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Ring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Panal</a:t>
            </a:r>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Titán</a:t>
            </a:r>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 &amp;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Zeus</a:t>
            </a:r>
            <a:endParaRPr lang="en-US" sz="1950" dirty="0"/>
          </a:p>
        </p:txBody>
      </p:sp>
      <p:pic>
        <p:nvPicPr>
          <p:cNvPr id="3" name="Image 0" descr="preencoded.png">    </p:cNvPr>
          <p:cNvPicPr>
            <a:picLocks noChangeAspect="1"/>
          </p:cNvPicPr>
          <p:nvPr/>
        </p:nvPicPr>
        <p:blipFill>
          <a:blip r:embed="rId1"/>
          <a:stretch>
            <a:fillRect/>
          </a:stretch>
        </p:blipFill>
        <p:spPr>
          <a:xfrm>
            <a:off x="496119" y="979363"/>
            <a:ext cx="2515195" cy="2080245"/>
          </a:xfrm>
          <a:prstGeom prst="rect">
            <a:avLst/>
          </a:prstGeom>
        </p:spPr>
      </p:pic>
      <p:sp>
        <p:nvSpPr>
          <p:cNvPr id="4" name="Text 1"/>
          <p:cNvSpPr/>
          <p:nvPr/>
        </p:nvSpPr>
        <p:spPr>
          <a:xfrm>
            <a:off x="496119" y="3199135"/>
            <a:ext cx="251519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Panal</a:t>
            </a:r>
            <a:endParaRPr lang="en-US" sz="1200" dirty="0"/>
          </a:p>
        </p:txBody>
      </p:sp>
      <p:sp>
        <p:nvSpPr>
          <p:cNvPr id="5" name="Text 2"/>
          <p:cNvSpPr/>
          <p:nvPr/>
        </p:nvSpPr>
        <p:spPr>
          <a:xfrm>
            <a:off x="496119" y="3516957"/>
            <a:ext cx="2515195"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breathtaking Colombian emerald set in a diamond-bordered honeycomb-textured band — 17mm wide. Nature's finest, in gold.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$150,000</a:t>
            </a:r>
            <a:endParaRPr lang="en-US" sz="950" dirty="0"/>
          </a:p>
        </p:txBody>
      </p:sp>
      <p:pic>
        <p:nvPicPr>
          <p:cNvPr id="6" name="Image 1" descr="preencoded.png">    </p:cNvPr>
          <p:cNvPicPr>
            <a:picLocks noChangeAspect="1"/>
          </p:cNvPicPr>
          <p:nvPr/>
        </p:nvPicPr>
        <p:blipFill>
          <a:blip r:embed="rId2"/>
          <a:stretch>
            <a:fillRect/>
          </a:stretch>
        </p:blipFill>
        <p:spPr>
          <a:xfrm>
            <a:off x="3318644" y="979363"/>
            <a:ext cx="2418383" cy="2656061"/>
          </a:xfrm>
          <a:prstGeom prst="rect">
            <a:avLst/>
          </a:prstGeom>
        </p:spPr>
      </p:pic>
      <p:sp>
        <p:nvSpPr>
          <p:cNvPr id="7" name="Text 3"/>
          <p:cNvSpPr/>
          <p:nvPr/>
        </p:nvSpPr>
        <p:spPr>
          <a:xfrm>
            <a:off x="3318644" y="3774951"/>
            <a:ext cx="251519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Titán</a:t>
            </a:r>
            <a:endParaRPr lang="en-US" sz="1200" dirty="0"/>
          </a:p>
        </p:txBody>
      </p:sp>
      <p:sp>
        <p:nvSpPr>
          <p:cNvPr id="8" name="Text 4"/>
          <p:cNvSpPr/>
          <p:nvPr/>
        </p:nvSpPr>
        <p:spPr>
          <a:xfrm>
            <a:off x="3318644" y="4092773"/>
            <a:ext cx="2515195"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 premium woven-texture band with smooth interior — 7.2mm wide. Understated power.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$120,000</a:t>
            </a:r>
            <a:endParaRPr lang="en-US" sz="950" dirty="0"/>
          </a:p>
        </p:txBody>
      </p:sp>
      <p:pic>
        <p:nvPicPr>
          <p:cNvPr id="9" name="Image 2" descr="preencoded.png">    </p:cNvPr>
          <p:cNvPicPr>
            <a:picLocks noChangeAspect="1"/>
          </p:cNvPicPr>
          <p:nvPr/>
        </p:nvPicPr>
        <p:blipFill>
          <a:blip r:embed="rId3"/>
          <a:stretch>
            <a:fillRect/>
          </a:stretch>
        </p:blipFill>
        <p:spPr>
          <a:xfrm>
            <a:off x="6141169" y="979363"/>
            <a:ext cx="2515195" cy="2502024"/>
          </a:xfrm>
          <a:prstGeom prst="rect">
            <a:avLst/>
          </a:prstGeom>
        </p:spPr>
      </p:pic>
      <p:sp>
        <p:nvSpPr>
          <p:cNvPr id="10" name="Text 5"/>
          <p:cNvSpPr/>
          <p:nvPr/>
        </p:nvSpPr>
        <p:spPr>
          <a:xfrm>
            <a:off x="6141169" y="3620914"/>
            <a:ext cx="251519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Zeus</a:t>
            </a:r>
            <a:endParaRPr lang="en-US" sz="1200" dirty="0"/>
          </a:p>
        </p:txBody>
      </p:sp>
      <p:sp>
        <p:nvSpPr>
          <p:cNvPr id="11" name="Text 6"/>
          <p:cNvSpPr/>
          <p:nvPr/>
        </p:nvSpPr>
        <p:spPr>
          <a:xfrm>
            <a:off x="6141169" y="3938736"/>
            <a:ext cx="2515195"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Chain-link texture with a brilliant diamond-set band — 8mm wide. The most powerful ring in our collection.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$150,000</a:t>
            </a:r>
            <a:endParaRPr lang="en-US" sz="95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spTree>
      <p:nvGrpSpPr>
        <p:cNvPr id="1" name=""/>
        <p:cNvGrpSpPr/>
        <p:nvPr/>
      </p:nvGrpSpPr>
      <p:grpSpPr>
        <a:xfrm>
          <a:off x="0" y="0"/>
          <a:ext cx="0" cy="0"/>
          <a:chOff x="0" y="0"/>
          <a:chExt cx="0" cy="0"/>
        </a:xfrm>
      </p:grpSpPr>
      <p:pic>
        <p:nvPicPr>
          <p:cNvPr id="2" name="Image 0" descr="">    </p:cNvPr>
          <p:cNvPicPr>
            <a:picLocks noChangeAspect="1"/>
          </p:cNvPicPr>
          <p:nvPr/>
        </p:nvPicPr>
        <p:blipFill>
          <a:blip r:embed="rId1"/>
          <a:stretch>
            <a:fillRect/>
          </a:stretch>
        </p:blipFill>
        <p:spPr>
          <a:xfrm>
            <a:off x="0" y="0"/>
            <a:ext cx="3600450" cy="5143500"/>
          </a:xfrm>
          <a:custGeom>
            <a:avLst/>
            <a:gdLst/>
            <a:ahLst/>
            <a:cxnLst/>
            <a:rect l="0" t="0" r="100000" b="100000"/>
            <a:pathLst>
              <a:path w="100000" h="100000">
                <a:moveTo>
                  <a:pt x="0" y="0"/>
                </a:moveTo>
                <a:lnTo>
                  <a:pt x="90530" y="100"/>
                </a:lnTo>
                <a:lnTo>
                  <a:pt x="93070" y="6350"/>
                </a:lnTo>
                <a:lnTo>
                  <a:pt x="94920" y="12210"/>
                </a:lnTo>
                <a:lnTo>
                  <a:pt x="96680" y="19820"/>
                </a:lnTo>
                <a:lnTo>
                  <a:pt x="97560" y="25880"/>
                </a:lnTo>
                <a:lnTo>
                  <a:pt x="97950" y="30960"/>
                </a:lnTo>
                <a:lnTo>
                  <a:pt x="97950" y="39060"/>
                </a:lnTo>
                <a:lnTo>
                  <a:pt x="97270" y="46480"/>
                </a:lnTo>
                <a:lnTo>
                  <a:pt x="96190" y="52640"/>
                </a:lnTo>
                <a:lnTo>
                  <a:pt x="94730" y="58500"/>
                </a:lnTo>
                <a:lnTo>
                  <a:pt x="92480" y="65230"/>
                </a:lnTo>
                <a:lnTo>
                  <a:pt x="89550" y="72070"/>
                </a:lnTo>
                <a:lnTo>
                  <a:pt x="86820" y="77340"/>
                </a:lnTo>
                <a:lnTo>
                  <a:pt x="83500" y="82810"/>
                </a:lnTo>
                <a:lnTo>
                  <a:pt x="79200" y="88870"/>
                </a:lnTo>
                <a:lnTo>
                  <a:pt x="75880" y="92770"/>
                </a:lnTo>
                <a:lnTo>
                  <a:pt x="75880" y="92970"/>
                </a:lnTo>
                <a:lnTo>
                  <a:pt x="74510" y="94340"/>
                </a:lnTo>
                <a:lnTo>
                  <a:pt x="74510" y="94530"/>
                </a:lnTo>
                <a:lnTo>
                  <a:pt x="69240" y="100000"/>
                </a:lnTo>
                <a:lnTo>
                  <a:pt x="0" y="100000"/>
                </a:lnTo>
                <a:close/>
              </a:path>
            </a:pathLst>
          </a:custGeom>
        </p:spPr>
      </p:pic>
      <p:sp>
        <p:nvSpPr>
          <p:cNvPr id="3" name="Shape 0"/>
          <p:cNvSpPr/>
          <p:nvPr/>
        </p:nvSpPr>
        <p:spPr>
          <a:xfrm>
            <a:off x="3925119" y="1669703"/>
            <a:ext cx="703734" cy="188565"/>
          </a:xfrm>
          <a:prstGeom prst="roundRect">
            <a:avLst>
              <a:gd name="adj" fmla="val 22104"/>
            </a:avLst>
          </a:prstGeom>
          <a:noFill/>
          <a:ln w="4763">
            <a:solidFill>
              <a:srgbClr val="E7BF6A"/>
            </a:solidFill>
            <a:prstDash val="solid"/>
          </a:ln>
        </p:spPr>
      </p:sp>
      <p:sp>
        <p:nvSpPr>
          <p:cNvPr id="4" name="Text 1"/>
          <p:cNvSpPr/>
          <p:nvPr/>
        </p:nvSpPr>
        <p:spPr>
          <a:xfrm>
            <a:off x="3999533" y="1706910"/>
            <a:ext cx="1012106" cy="114151"/>
          </a:xfrm>
          <a:prstGeom prst="rect">
            <a:avLst/>
          </a:prstGeom>
          <a:noFill/>
          <a:ln/>
        </p:spPr>
        <p:txBody>
          <a:bodyPr wrap="none" lIns="0" tIns="0" rIns="0" bIns="0" rtlCol="0" anchor="t"/>
          <a:lstStyle/>
          <a:p>
            <a:pPr algn="l" indent="0" marL="0">
              <a:lnSpc>
                <a:spcPct val="96000"/>
              </a:lnSpc>
              <a:buNone/>
            </a:pPr>
            <a:r>
              <a:rPr lang="en-US" sz="750" dirty="0">
                <a:solidFill>
                  <a:srgbClr val="E7BF6A"/>
                </a:solidFill>
                <a:latin typeface="Inter" pitchFamily="34" charset="0"/>
                <a:ea typeface="Inter" pitchFamily="34" charset="-122"/>
                <a:cs typeface="Inter" pitchFamily="34" charset="-120"/>
              </a:rPr>
              <a:t>CHAPTER 6</a:t>
            </a:r>
            <a:endParaRPr lang="en-US" sz="750" dirty="0"/>
          </a:p>
        </p:txBody>
      </p:sp>
      <p:sp>
        <p:nvSpPr>
          <p:cNvPr id="5" name="Text 2"/>
          <p:cNvSpPr/>
          <p:nvPr/>
        </p:nvSpPr>
        <p:spPr>
          <a:xfrm>
            <a:off x="3925119" y="1907828"/>
            <a:ext cx="4722763" cy="387548"/>
          </a:xfrm>
          <a:prstGeom prst="rect">
            <a:avLst/>
          </a:prstGeom>
          <a:noFill/>
          <a:ln/>
        </p:spPr>
        <p:txBody>
          <a:bodyPr wrap="none" lIns="0" tIns="0" rIns="0" bIns="0" rtlCol="0" anchor="t"/>
          <a:lstStyle/>
          <a:p>
            <a:pPr algn="l" indent="0" marL="0">
              <a:lnSpc>
                <a:spcPct val="104000"/>
              </a:lnSpc>
              <a:buNone/>
            </a:pPr>
            <a:r>
              <a:rPr lang="en-US" sz="2400" dirty="0">
                <a:solidFill>
                  <a:srgbClr val="D4A017"/>
                </a:solidFill>
                <a:latin typeface="Bricolage Grotesque SemiBold" pitchFamily="34" charset="0"/>
                <a:ea typeface="Bricolage Grotesque SemiBold" pitchFamily="34" charset="-122"/>
                <a:cs typeface="Bricolage Grotesque SemiBold" pitchFamily="34" charset="-120"/>
              </a:rPr>
              <a:t>Pulsos</a:t>
            </a:r>
            <a:pPr algn="l" indent="0" marL="0">
              <a:lnSpc>
                <a:spcPct val="104000"/>
              </a:lnSpc>
              <a:buNone/>
            </a:pPr>
            <a:r>
              <a:rPr lang="en-US" sz="2400" dirty="0">
                <a:solidFill>
                  <a:srgbClr val="2C2926"/>
                </a:solidFill>
                <a:latin typeface="Bricolage Grotesque SemiBold" pitchFamily="34" charset="0"/>
                <a:ea typeface="Bricolage Grotesque SemiBold" pitchFamily="34" charset="-122"/>
                <a:cs typeface="Bricolage Grotesque SemiBold" pitchFamily="34" charset="-120"/>
              </a:rPr>
              <a:t> — Bracelet Collection</a:t>
            </a:r>
            <a:endParaRPr lang="en-US" sz="2400" dirty="0"/>
          </a:p>
        </p:txBody>
      </p:sp>
      <p:sp>
        <p:nvSpPr>
          <p:cNvPr id="6" name="Text 3"/>
          <p:cNvSpPr/>
          <p:nvPr/>
        </p:nvSpPr>
        <p:spPr>
          <a:xfrm>
            <a:off x="3925119" y="2481411"/>
            <a:ext cx="4722763" cy="992312"/>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Our pulso collection is the most extensive in the catalog — featuring every major chain style transposed to bracelet form, complete with optional engraved gold plates for personalization. From the classic Cuban link to the delicate Tennis, every pulso is stamped 18K and available with or without a central plate. Stack them, mix them, wear them daily — they are built for it.</a:t>
            </a:r>
            <a:endParaRPr lang="en-US" sz="95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spTree>
      <p:nvGrpSpPr>
        <p:cNvPr id="1" name=""/>
        <p:cNvGrpSpPr/>
        <p:nvPr/>
      </p:nvGrpSpPr>
      <p:grpSpPr>
        <a:xfrm>
          <a:off x="0" y="0"/>
          <a:ext cx="0" cy="0"/>
          <a:chOff x="0" y="0"/>
          <a:chExt cx="0" cy="0"/>
        </a:xfrm>
      </p:grpSpPr>
      <p:sp>
        <p:nvSpPr>
          <p:cNvPr id="2" name="Text 0"/>
          <p:cNvSpPr/>
          <p:nvPr/>
        </p:nvSpPr>
        <p:spPr>
          <a:xfrm>
            <a:off x="496119" y="371475"/>
            <a:ext cx="8151763" cy="266477"/>
          </a:xfrm>
          <a:prstGeom prst="rect">
            <a:avLst/>
          </a:prstGeom>
          <a:noFill/>
          <a:ln/>
        </p:spPr>
        <p:txBody>
          <a:bodyPr wrap="none" lIns="0" tIns="0" rIns="0" bIns="0" rtlCol="0" anchor="t"/>
          <a:lstStyle/>
          <a:p>
            <a:pPr algn="l" indent="0" marL="0">
              <a:lnSpc>
                <a:spcPct val="104000"/>
              </a:lnSpc>
              <a:buNone/>
            </a:pPr>
            <a:r>
              <a:rPr lang="en-US" sz="1650" dirty="0">
                <a:solidFill>
                  <a:srgbClr val="2C2926"/>
                </a:solidFill>
                <a:latin typeface="Bricolage Grotesque SemiBold" pitchFamily="34" charset="0"/>
                <a:ea typeface="Bricolage Grotesque SemiBold" pitchFamily="34" charset="-122"/>
                <a:cs typeface="Bricolage Grotesque SemiBold" pitchFamily="34" charset="-120"/>
              </a:rPr>
              <a:t>Pulso </a:t>
            </a:r>
            <a:pPr algn="l" indent="0" marL="0">
              <a:lnSpc>
                <a:spcPct val="104000"/>
              </a:lnSpc>
              <a:buNone/>
            </a:pPr>
            <a:r>
              <a:rPr lang="en-US" sz="1650" dirty="0">
                <a:solidFill>
                  <a:srgbClr val="D4A017"/>
                </a:solidFill>
                <a:latin typeface="Bricolage Grotesque SemiBold" pitchFamily="34" charset="0"/>
                <a:ea typeface="Bricolage Grotesque SemiBold" pitchFamily="34" charset="-122"/>
                <a:cs typeface="Bricolage Grotesque SemiBold" pitchFamily="34" charset="-120"/>
              </a:rPr>
              <a:t>Cubano</a:t>
            </a:r>
            <a:endParaRPr lang="en-US" sz="1650" dirty="0"/>
          </a:p>
        </p:txBody>
      </p:sp>
      <p:pic>
        <p:nvPicPr>
          <p:cNvPr id="3" name="Image 0" descr="preencoded.png">    </p:cNvPr>
          <p:cNvPicPr>
            <a:picLocks noChangeAspect="1"/>
          </p:cNvPicPr>
          <p:nvPr/>
        </p:nvPicPr>
        <p:blipFill>
          <a:blip r:embed="rId1"/>
          <a:stretch>
            <a:fillRect/>
          </a:stretch>
        </p:blipFill>
        <p:spPr>
          <a:xfrm>
            <a:off x="496119" y="878309"/>
            <a:ext cx="2753023" cy="2282577"/>
          </a:xfrm>
          <a:prstGeom prst="rect">
            <a:avLst/>
          </a:prstGeom>
        </p:spPr>
      </p:pic>
      <p:pic>
        <p:nvPicPr>
          <p:cNvPr id="4" name="Image 1" descr="preencoded.png">    </p:cNvPr>
          <p:cNvPicPr>
            <a:picLocks noChangeAspect="1"/>
          </p:cNvPicPr>
          <p:nvPr/>
        </p:nvPicPr>
        <p:blipFill>
          <a:blip r:embed="rId2"/>
          <a:stretch>
            <a:fillRect/>
          </a:stretch>
        </p:blipFill>
        <p:spPr>
          <a:xfrm>
            <a:off x="4706764" y="878309"/>
            <a:ext cx="2290018" cy="2282577"/>
          </a:xfrm>
          <a:prstGeom prst="rect">
            <a:avLst/>
          </a:prstGeom>
        </p:spPr>
      </p:pic>
      <p:sp>
        <p:nvSpPr>
          <p:cNvPr id="5" name="Text 1"/>
          <p:cNvSpPr/>
          <p:nvPr/>
        </p:nvSpPr>
        <p:spPr>
          <a:xfrm>
            <a:off x="4706764" y="3263875"/>
            <a:ext cx="3945880" cy="166539"/>
          </a:xfrm>
          <a:prstGeom prst="rect">
            <a:avLst/>
          </a:prstGeom>
          <a:noFill/>
          <a:ln/>
        </p:spPr>
        <p:txBody>
          <a:bodyPr wrap="none" lIns="0" tIns="0" rIns="0" bIns="0" rtlCol="0" anchor="t"/>
          <a:lstStyle/>
          <a:p>
            <a:pPr algn="l" indent="0" marL="0">
              <a:lnSpc>
                <a:spcPct val="104000"/>
              </a:lnSpc>
              <a:buNone/>
            </a:pPr>
            <a:r>
              <a:rPr lang="en-US" sz="1000" dirty="0">
                <a:solidFill>
                  <a:srgbClr val="2C2926"/>
                </a:solidFill>
                <a:latin typeface="Bricolage Grotesque SemiBold" pitchFamily="34" charset="0"/>
                <a:ea typeface="Bricolage Grotesque SemiBold" pitchFamily="34" charset="-122"/>
                <a:cs typeface="Bricolage Grotesque SemiBold" pitchFamily="34" charset="-120"/>
              </a:rPr>
              <a:t>Cubano — Pricing</a:t>
            </a:r>
            <a:endParaRPr lang="en-US" sz="1000" dirty="0"/>
          </a:p>
        </p:txBody>
      </p:sp>
      <p:sp>
        <p:nvSpPr>
          <p:cNvPr id="6" name="Shape 2"/>
          <p:cNvSpPr/>
          <p:nvPr/>
        </p:nvSpPr>
        <p:spPr>
          <a:xfrm>
            <a:off x="4706764" y="3533403"/>
            <a:ext cx="3945880" cy="1135559"/>
          </a:xfrm>
          <a:prstGeom prst="roundRect">
            <a:avLst>
              <a:gd name="adj" fmla="val 3943"/>
            </a:avLst>
          </a:prstGeom>
          <a:noFill/>
          <a:ln w="4763">
            <a:solidFill>
              <a:srgbClr val="000000">
                <a:alpha val="8000"/>
              </a:srgbClr>
            </a:solidFill>
            <a:prstDash val="solid"/>
          </a:ln>
        </p:spPr>
      </p:sp>
      <p:sp>
        <p:nvSpPr>
          <p:cNvPr id="7" name="Shape 3"/>
          <p:cNvSpPr/>
          <p:nvPr/>
        </p:nvSpPr>
        <p:spPr>
          <a:xfrm>
            <a:off x="4706764" y="3818483"/>
            <a:ext cx="3945880" cy="6663"/>
          </a:xfrm>
          <a:prstGeom prst="rect">
            <a:avLst/>
          </a:prstGeom>
          <a:solidFill>
            <a:srgbClr val="000000">
              <a:alpha val="8000"/>
            </a:srgbClr>
          </a:solidFill>
          <a:ln/>
        </p:spPr>
      </p:sp>
      <p:sp>
        <p:nvSpPr>
          <p:cNvPr id="8" name="Shape 4"/>
          <p:cNvSpPr/>
          <p:nvPr/>
        </p:nvSpPr>
        <p:spPr>
          <a:xfrm>
            <a:off x="4706764" y="4101182"/>
            <a:ext cx="3945880" cy="6663"/>
          </a:xfrm>
          <a:prstGeom prst="rect">
            <a:avLst/>
          </a:prstGeom>
          <a:solidFill>
            <a:srgbClr val="000000">
              <a:alpha val="8000"/>
            </a:srgbClr>
          </a:solidFill>
          <a:ln/>
        </p:spPr>
      </p:sp>
      <p:sp>
        <p:nvSpPr>
          <p:cNvPr id="9" name="Shape 5"/>
          <p:cNvSpPr/>
          <p:nvPr/>
        </p:nvSpPr>
        <p:spPr>
          <a:xfrm>
            <a:off x="4706764" y="4383881"/>
            <a:ext cx="3945880" cy="6663"/>
          </a:xfrm>
          <a:prstGeom prst="rect">
            <a:avLst/>
          </a:prstGeom>
          <a:solidFill>
            <a:srgbClr val="000000">
              <a:alpha val="8000"/>
            </a:srgbClr>
          </a:solidFill>
          <a:ln/>
        </p:spPr>
      </p:sp>
      <p:sp>
        <p:nvSpPr>
          <p:cNvPr id="10" name="Text 6"/>
          <p:cNvSpPr/>
          <p:nvPr/>
        </p:nvSpPr>
        <p:spPr>
          <a:xfrm>
            <a:off x="4818683" y="3597846"/>
            <a:ext cx="1555849" cy="158576"/>
          </a:xfrm>
          <a:prstGeom prst="rect">
            <a:avLst/>
          </a:prstGeom>
          <a:noFill/>
          <a:ln/>
        </p:spPr>
        <p:txBody>
          <a:bodyPr wrap="none" lIns="0" tIns="0" rIns="0" bIns="0" rtlCol="0" anchor="t"/>
          <a:lstStyle/>
          <a:p>
            <a:pPr algn="l" indent="0" marL="0">
              <a:lnSpc>
                <a:spcPct val="124000"/>
              </a:lnSpc>
              <a:buNone/>
            </a:pPr>
            <a:r>
              <a:rPr lang="en-US" sz="800" b="1" dirty="0">
                <a:solidFill>
                  <a:srgbClr val="2C2926"/>
                </a:solidFill>
                <a:latin typeface="Inter Bold" pitchFamily="34" charset="0"/>
                <a:ea typeface="Inter Bold" pitchFamily="34" charset="-122"/>
                <a:cs typeface="Inter Bold" pitchFamily="34" charset="-120"/>
              </a:rPr>
              <a:t>Size</a:t>
            </a:r>
            <a:endParaRPr lang="en-US" sz="800" dirty="0"/>
          </a:p>
        </p:txBody>
      </p:sp>
      <p:sp>
        <p:nvSpPr>
          <p:cNvPr id="11" name="Text 7"/>
          <p:cNvSpPr/>
          <p:nvPr/>
        </p:nvSpPr>
        <p:spPr>
          <a:xfrm>
            <a:off x="6130454" y="3597846"/>
            <a:ext cx="1555849" cy="158576"/>
          </a:xfrm>
          <a:prstGeom prst="rect">
            <a:avLst/>
          </a:prstGeom>
          <a:noFill/>
          <a:ln/>
        </p:spPr>
        <p:txBody>
          <a:bodyPr wrap="none" lIns="0" tIns="0" rIns="0" bIns="0" rtlCol="0" anchor="t"/>
          <a:lstStyle/>
          <a:p>
            <a:pPr algn="l" indent="0" marL="0">
              <a:lnSpc>
                <a:spcPct val="124000"/>
              </a:lnSpc>
              <a:buNone/>
            </a:pPr>
            <a:r>
              <a:rPr lang="en-US" sz="800" b="1" dirty="0">
                <a:solidFill>
                  <a:srgbClr val="2C2926"/>
                </a:solidFill>
                <a:latin typeface="Inter Bold" pitchFamily="34" charset="0"/>
                <a:ea typeface="Inter Bold" pitchFamily="34" charset="-122"/>
                <a:cs typeface="Inter Bold" pitchFamily="34" charset="-120"/>
              </a:rPr>
              <a:t>Without Plate</a:t>
            </a:r>
            <a:endParaRPr lang="en-US" sz="800" dirty="0"/>
          </a:p>
        </p:txBody>
      </p:sp>
      <p:sp>
        <p:nvSpPr>
          <p:cNvPr id="12" name="Text 8"/>
          <p:cNvSpPr/>
          <p:nvPr/>
        </p:nvSpPr>
        <p:spPr>
          <a:xfrm>
            <a:off x="7442225" y="3597846"/>
            <a:ext cx="1555849" cy="158576"/>
          </a:xfrm>
          <a:prstGeom prst="rect">
            <a:avLst/>
          </a:prstGeom>
          <a:noFill/>
          <a:ln/>
        </p:spPr>
        <p:txBody>
          <a:bodyPr wrap="none" lIns="0" tIns="0" rIns="0" bIns="0" rtlCol="0" anchor="t"/>
          <a:lstStyle/>
          <a:p>
            <a:pPr algn="l" indent="0" marL="0">
              <a:lnSpc>
                <a:spcPct val="124000"/>
              </a:lnSpc>
              <a:buNone/>
            </a:pPr>
            <a:r>
              <a:rPr lang="en-US" sz="800" b="1" dirty="0">
                <a:solidFill>
                  <a:srgbClr val="2C2926"/>
                </a:solidFill>
                <a:latin typeface="Inter Bold" pitchFamily="34" charset="0"/>
                <a:ea typeface="Inter Bold" pitchFamily="34" charset="-122"/>
                <a:cs typeface="Inter Bold" pitchFamily="34" charset="-120"/>
              </a:rPr>
              <a:t>With Plate</a:t>
            </a:r>
            <a:endParaRPr lang="en-US" sz="800" dirty="0"/>
          </a:p>
        </p:txBody>
      </p:sp>
      <p:sp>
        <p:nvSpPr>
          <p:cNvPr id="13" name="Text 9"/>
          <p:cNvSpPr/>
          <p:nvPr/>
        </p:nvSpPr>
        <p:spPr>
          <a:xfrm>
            <a:off x="4818683" y="3880545"/>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2 mm</a:t>
            </a:r>
            <a:endParaRPr lang="en-US" sz="800" dirty="0"/>
          </a:p>
        </p:txBody>
      </p:sp>
      <p:sp>
        <p:nvSpPr>
          <p:cNvPr id="14" name="Text 10"/>
          <p:cNvSpPr/>
          <p:nvPr/>
        </p:nvSpPr>
        <p:spPr>
          <a:xfrm>
            <a:off x="6130454" y="3880545"/>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$100,000</a:t>
            </a:r>
            <a:endParaRPr lang="en-US" sz="800" dirty="0"/>
          </a:p>
        </p:txBody>
      </p:sp>
      <p:sp>
        <p:nvSpPr>
          <p:cNvPr id="15" name="Text 11"/>
          <p:cNvSpPr/>
          <p:nvPr/>
        </p:nvSpPr>
        <p:spPr>
          <a:xfrm>
            <a:off x="7442225" y="3880545"/>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$130,000</a:t>
            </a:r>
            <a:endParaRPr lang="en-US" sz="800" dirty="0"/>
          </a:p>
        </p:txBody>
      </p:sp>
      <p:sp>
        <p:nvSpPr>
          <p:cNvPr id="16" name="Text 12"/>
          <p:cNvSpPr/>
          <p:nvPr/>
        </p:nvSpPr>
        <p:spPr>
          <a:xfrm>
            <a:off x="4818683" y="4163244"/>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4 mm</a:t>
            </a:r>
            <a:endParaRPr lang="en-US" sz="800" dirty="0"/>
          </a:p>
        </p:txBody>
      </p:sp>
      <p:sp>
        <p:nvSpPr>
          <p:cNvPr id="17" name="Text 13"/>
          <p:cNvSpPr/>
          <p:nvPr/>
        </p:nvSpPr>
        <p:spPr>
          <a:xfrm>
            <a:off x="6130454" y="4163244"/>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$130,000</a:t>
            </a:r>
            <a:endParaRPr lang="en-US" sz="800" dirty="0"/>
          </a:p>
        </p:txBody>
      </p:sp>
      <p:sp>
        <p:nvSpPr>
          <p:cNvPr id="18" name="Text 14"/>
          <p:cNvSpPr/>
          <p:nvPr/>
        </p:nvSpPr>
        <p:spPr>
          <a:xfrm>
            <a:off x="7442225" y="4163244"/>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$160,000</a:t>
            </a:r>
            <a:endParaRPr lang="en-US" sz="800" dirty="0"/>
          </a:p>
        </p:txBody>
      </p:sp>
      <p:sp>
        <p:nvSpPr>
          <p:cNvPr id="19" name="Text 15"/>
          <p:cNvSpPr/>
          <p:nvPr/>
        </p:nvSpPr>
        <p:spPr>
          <a:xfrm>
            <a:off x="4818683" y="4445943"/>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6 mm</a:t>
            </a:r>
            <a:endParaRPr lang="en-US" sz="800" dirty="0"/>
          </a:p>
        </p:txBody>
      </p:sp>
      <p:sp>
        <p:nvSpPr>
          <p:cNvPr id="20" name="Text 16"/>
          <p:cNvSpPr/>
          <p:nvPr/>
        </p:nvSpPr>
        <p:spPr>
          <a:xfrm>
            <a:off x="6130454" y="4445943"/>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$150,000</a:t>
            </a:r>
            <a:endParaRPr lang="en-US" sz="800" dirty="0"/>
          </a:p>
        </p:txBody>
      </p:sp>
      <p:sp>
        <p:nvSpPr>
          <p:cNvPr id="21" name="Text 17"/>
          <p:cNvSpPr/>
          <p:nvPr/>
        </p:nvSpPr>
        <p:spPr>
          <a:xfrm>
            <a:off x="7442225" y="4445943"/>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$190,000</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spTree>
      <p:nvGrpSpPr>
        <p:cNvPr id="1" name=""/>
        <p:cNvGrpSpPr/>
        <p:nvPr/>
      </p:nvGrpSpPr>
      <p:grpSpPr>
        <a:xfrm>
          <a:off x="0" y="0"/>
          <a:ext cx="0" cy="0"/>
          <a:chOff x="0" y="0"/>
          <a:chExt cx="0" cy="0"/>
        </a:xfrm>
      </p:grpSpPr>
      <p:sp>
        <p:nvSpPr>
          <p:cNvPr id="2" name="Text 0"/>
          <p:cNvSpPr/>
          <p:nvPr/>
        </p:nvSpPr>
        <p:spPr>
          <a:xfrm>
            <a:off x="496119" y="371475"/>
            <a:ext cx="8151763" cy="266477"/>
          </a:xfrm>
          <a:prstGeom prst="rect">
            <a:avLst/>
          </a:prstGeom>
          <a:noFill/>
          <a:ln/>
        </p:spPr>
        <p:txBody>
          <a:bodyPr wrap="none" lIns="0" tIns="0" rIns="0" bIns="0" rtlCol="0" anchor="t"/>
          <a:lstStyle/>
          <a:p>
            <a:pPr algn="l" indent="0" marL="0">
              <a:lnSpc>
                <a:spcPct val="104000"/>
              </a:lnSpc>
              <a:buNone/>
            </a:pPr>
            <a:r>
              <a:rPr lang="en-US" sz="1650" dirty="0">
                <a:solidFill>
                  <a:srgbClr val="2C2926"/>
                </a:solidFill>
                <a:latin typeface="Bricolage Grotesque SemiBold" pitchFamily="34" charset="0"/>
                <a:ea typeface="Bricolage Grotesque SemiBold" pitchFamily="34" charset="-122"/>
                <a:cs typeface="Bricolage Grotesque SemiBold" pitchFamily="34" charset="-120"/>
              </a:rPr>
              <a:t>Pulso </a:t>
            </a:r>
            <a:pPr algn="l" indent="0" marL="0">
              <a:lnSpc>
                <a:spcPct val="104000"/>
              </a:lnSpc>
              <a:buNone/>
            </a:pPr>
            <a:r>
              <a:rPr lang="en-US" sz="1650" dirty="0">
                <a:solidFill>
                  <a:srgbClr val="D4A017"/>
                </a:solidFill>
                <a:latin typeface="Bricolage Grotesque SemiBold" pitchFamily="34" charset="0"/>
                <a:ea typeface="Bricolage Grotesque SemiBold" pitchFamily="34" charset="-122"/>
                <a:cs typeface="Bricolage Grotesque SemiBold" pitchFamily="34" charset="-120"/>
              </a:rPr>
              <a:t>Carter</a:t>
            </a:r>
            <a:pPr algn="l" indent="0" marL="0">
              <a:lnSpc>
                <a:spcPct val="104000"/>
              </a:lnSpc>
              <a:buNone/>
            </a:pPr>
            <a:r>
              <a:rPr lang="en-US" sz="1650" dirty="0">
                <a:solidFill>
                  <a:srgbClr val="2C2926"/>
                </a:solidFill>
                <a:latin typeface="Bricolage Grotesque SemiBold" pitchFamily="34" charset="0"/>
                <a:ea typeface="Bricolage Grotesque SemiBold" pitchFamily="34" charset="-122"/>
                <a:cs typeface="Bricolage Grotesque SemiBold" pitchFamily="34" charset="-120"/>
              </a:rPr>
              <a:t> &amp; </a:t>
            </a:r>
            <a:pPr algn="l" indent="0" marL="0">
              <a:lnSpc>
                <a:spcPct val="104000"/>
              </a:lnSpc>
              <a:buNone/>
            </a:pPr>
            <a:r>
              <a:rPr lang="en-US" sz="1650" dirty="0">
                <a:solidFill>
                  <a:srgbClr val="D4A017"/>
                </a:solidFill>
                <a:latin typeface="Bricolage Grotesque SemiBold" pitchFamily="34" charset="0"/>
                <a:ea typeface="Bricolage Grotesque SemiBold" pitchFamily="34" charset="-122"/>
                <a:cs typeface="Bricolage Grotesque SemiBold" pitchFamily="34" charset="-120"/>
              </a:rPr>
              <a:t>Chinesco</a:t>
            </a:r>
            <a:endParaRPr lang="en-US" sz="1650" dirty="0"/>
          </a:p>
        </p:txBody>
      </p:sp>
      <p:pic>
        <p:nvPicPr>
          <p:cNvPr id="3" name="Image 0" descr="preencoded.png">    </p:cNvPr>
          <p:cNvPicPr>
            <a:picLocks noChangeAspect="1"/>
          </p:cNvPicPr>
          <p:nvPr/>
        </p:nvPicPr>
        <p:blipFill>
          <a:blip r:embed="rId1"/>
          <a:stretch>
            <a:fillRect/>
          </a:stretch>
        </p:blipFill>
        <p:spPr>
          <a:xfrm>
            <a:off x="496119" y="878309"/>
            <a:ext cx="2748930" cy="2282577"/>
          </a:xfrm>
          <a:prstGeom prst="rect">
            <a:avLst/>
          </a:prstGeom>
        </p:spPr>
      </p:pic>
      <p:sp>
        <p:nvSpPr>
          <p:cNvPr id="4" name="Text 1"/>
          <p:cNvSpPr/>
          <p:nvPr/>
        </p:nvSpPr>
        <p:spPr>
          <a:xfrm>
            <a:off x="496119" y="3263875"/>
            <a:ext cx="3945880" cy="166539"/>
          </a:xfrm>
          <a:prstGeom prst="rect">
            <a:avLst/>
          </a:prstGeom>
          <a:noFill/>
          <a:ln/>
        </p:spPr>
        <p:txBody>
          <a:bodyPr wrap="none" lIns="0" tIns="0" rIns="0" bIns="0" rtlCol="0" anchor="t"/>
          <a:lstStyle/>
          <a:p>
            <a:pPr algn="l" indent="0" marL="0">
              <a:lnSpc>
                <a:spcPct val="104000"/>
              </a:lnSpc>
              <a:buNone/>
            </a:pPr>
            <a:r>
              <a:rPr lang="en-US" sz="1000" dirty="0">
                <a:solidFill>
                  <a:srgbClr val="2C2926"/>
                </a:solidFill>
                <a:latin typeface="Bricolage Grotesque SemiBold" pitchFamily="34" charset="0"/>
                <a:ea typeface="Bricolage Grotesque SemiBold" pitchFamily="34" charset="-122"/>
                <a:cs typeface="Bricolage Grotesque SemiBold" pitchFamily="34" charset="-120"/>
              </a:rPr>
              <a:t>Carter</a:t>
            </a:r>
            <a:endParaRPr lang="en-US" sz="1000" dirty="0"/>
          </a:p>
        </p:txBody>
      </p:sp>
      <p:sp>
        <p:nvSpPr>
          <p:cNvPr id="5" name="Shape 2"/>
          <p:cNvSpPr/>
          <p:nvPr/>
        </p:nvSpPr>
        <p:spPr>
          <a:xfrm>
            <a:off x="496119" y="3533403"/>
            <a:ext cx="3945880" cy="1135559"/>
          </a:xfrm>
          <a:prstGeom prst="roundRect">
            <a:avLst>
              <a:gd name="adj" fmla="val 3943"/>
            </a:avLst>
          </a:prstGeom>
          <a:noFill/>
          <a:ln w="4763">
            <a:solidFill>
              <a:srgbClr val="000000">
                <a:alpha val="8000"/>
              </a:srgbClr>
            </a:solidFill>
            <a:prstDash val="solid"/>
          </a:ln>
        </p:spPr>
      </p:sp>
      <p:sp>
        <p:nvSpPr>
          <p:cNvPr id="6" name="Shape 3"/>
          <p:cNvSpPr/>
          <p:nvPr/>
        </p:nvSpPr>
        <p:spPr>
          <a:xfrm>
            <a:off x="496119" y="3818483"/>
            <a:ext cx="3945880" cy="6663"/>
          </a:xfrm>
          <a:prstGeom prst="rect">
            <a:avLst/>
          </a:prstGeom>
          <a:solidFill>
            <a:srgbClr val="000000">
              <a:alpha val="8000"/>
            </a:srgbClr>
          </a:solidFill>
          <a:ln/>
        </p:spPr>
      </p:sp>
      <p:sp>
        <p:nvSpPr>
          <p:cNvPr id="7" name="Shape 4"/>
          <p:cNvSpPr/>
          <p:nvPr/>
        </p:nvSpPr>
        <p:spPr>
          <a:xfrm>
            <a:off x="496119" y="4101182"/>
            <a:ext cx="3945880" cy="6663"/>
          </a:xfrm>
          <a:prstGeom prst="rect">
            <a:avLst/>
          </a:prstGeom>
          <a:solidFill>
            <a:srgbClr val="000000">
              <a:alpha val="8000"/>
            </a:srgbClr>
          </a:solidFill>
          <a:ln/>
        </p:spPr>
      </p:sp>
      <p:sp>
        <p:nvSpPr>
          <p:cNvPr id="8" name="Shape 5"/>
          <p:cNvSpPr/>
          <p:nvPr/>
        </p:nvSpPr>
        <p:spPr>
          <a:xfrm>
            <a:off x="496119" y="4383881"/>
            <a:ext cx="3945880" cy="6663"/>
          </a:xfrm>
          <a:prstGeom prst="rect">
            <a:avLst/>
          </a:prstGeom>
          <a:solidFill>
            <a:srgbClr val="000000">
              <a:alpha val="8000"/>
            </a:srgbClr>
          </a:solidFill>
          <a:ln/>
        </p:spPr>
      </p:sp>
      <p:sp>
        <p:nvSpPr>
          <p:cNvPr id="9" name="Text 6"/>
          <p:cNvSpPr/>
          <p:nvPr/>
        </p:nvSpPr>
        <p:spPr>
          <a:xfrm>
            <a:off x="608037" y="3597846"/>
            <a:ext cx="1555849" cy="158576"/>
          </a:xfrm>
          <a:prstGeom prst="rect">
            <a:avLst/>
          </a:prstGeom>
          <a:noFill/>
          <a:ln/>
        </p:spPr>
        <p:txBody>
          <a:bodyPr wrap="none" lIns="0" tIns="0" rIns="0" bIns="0" rtlCol="0" anchor="t"/>
          <a:lstStyle/>
          <a:p>
            <a:pPr algn="l" indent="0" marL="0">
              <a:lnSpc>
                <a:spcPct val="124000"/>
              </a:lnSpc>
              <a:buNone/>
            </a:pPr>
            <a:r>
              <a:rPr lang="en-US" sz="800" b="1" dirty="0">
                <a:solidFill>
                  <a:srgbClr val="2C2926"/>
                </a:solidFill>
                <a:latin typeface="Inter Bold" pitchFamily="34" charset="0"/>
                <a:ea typeface="Inter Bold" pitchFamily="34" charset="-122"/>
                <a:cs typeface="Inter Bold" pitchFamily="34" charset="-120"/>
              </a:rPr>
              <a:t>Size</a:t>
            </a:r>
            <a:endParaRPr lang="en-US" sz="800" dirty="0"/>
          </a:p>
        </p:txBody>
      </p:sp>
      <p:sp>
        <p:nvSpPr>
          <p:cNvPr id="10" name="Text 7"/>
          <p:cNvSpPr/>
          <p:nvPr/>
        </p:nvSpPr>
        <p:spPr>
          <a:xfrm>
            <a:off x="1919808" y="3597846"/>
            <a:ext cx="1555849" cy="158576"/>
          </a:xfrm>
          <a:prstGeom prst="rect">
            <a:avLst/>
          </a:prstGeom>
          <a:noFill/>
          <a:ln/>
        </p:spPr>
        <p:txBody>
          <a:bodyPr wrap="none" lIns="0" tIns="0" rIns="0" bIns="0" rtlCol="0" anchor="t"/>
          <a:lstStyle/>
          <a:p>
            <a:pPr algn="l" indent="0" marL="0">
              <a:lnSpc>
                <a:spcPct val="124000"/>
              </a:lnSpc>
              <a:buNone/>
            </a:pPr>
            <a:r>
              <a:rPr lang="en-US" sz="800" b="1" dirty="0">
                <a:solidFill>
                  <a:srgbClr val="2C2926"/>
                </a:solidFill>
                <a:latin typeface="Inter Bold" pitchFamily="34" charset="0"/>
                <a:ea typeface="Inter Bold" pitchFamily="34" charset="-122"/>
                <a:cs typeface="Inter Bold" pitchFamily="34" charset="-120"/>
              </a:rPr>
              <a:t>Plain</a:t>
            </a:r>
            <a:endParaRPr lang="en-US" sz="800" dirty="0"/>
          </a:p>
        </p:txBody>
      </p:sp>
      <p:sp>
        <p:nvSpPr>
          <p:cNvPr id="11" name="Text 8"/>
          <p:cNvSpPr/>
          <p:nvPr/>
        </p:nvSpPr>
        <p:spPr>
          <a:xfrm>
            <a:off x="3231579" y="3597846"/>
            <a:ext cx="1555849" cy="158576"/>
          </a:xfrm>
          <a:prstGeom prst="rect">
            <a:avLst/>
          </a:prstGeom>
          <a:noFill/>
          <a:ln/>
        </p:spPr>
        <p:txBody>
          <a:bodyPr wrap="none" lIns="0" tIns="0" rIns="0" bIns="0" rtlCol="0" anchor="t"/>
          <a:lstStyle/>
          <a:p>
            <a:pPr algn="l" indent="0" marL="0">
              <a:lnSpc>
                <a:spcPct val="124000"/>
              </a:lnSpc>
              <a:buNone/>
            </a:pPr>
            <a:r>
              <a:rPr lang="en-US" sz="800" b="1" dirty="0">
                <a:solidFill>
                  <a:srgbClr val="2C2926"/>
                </a:solidFill>
                <a:latin typeface="Inter Bold" pitchFamily="34" charset="0"/>
                <a:ea typeface="Inter Bold" pitchFamily="34" charset="-122"/>
                <a:cs typeface="Inter Bold" pitchFamily="34" charset="-120"/>
              </a:rPr>
              <a:t>+ Plate</a:t>
            </a:r>
            <a:endParaRPr lang="en-US" sz="800" dirty="0"/>
          </a:p>
        </p:txBody>
      </p:sp>
      <p:sp>
        <p:nvSpPr>
          <p:cNvPr id="12" name="Text 9"/>
          <p:cNvSpPr/>
          <p:nvPr/>
        </p:nvSpPr>
        <p:spPr>
          <a:xfrm>
            <a:off x="608037" y="3880545"/>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2mm</a:t>
            </a:r>
            <a:endParaRPr lang="en-US" sz="800" dirty="0"/>
          </a:p>
        </p:txBody>
      </p:sp>
      <p:sp>
        <p:nvSpPr>
          <p:cNvPr id="13" name="Text 10"/>
          <p:cNvSpPr/>
          <p:nvPr/>
        </p:nvSpPr>
        <p:spPr>
          <a:xfrm>
            <a:off x="1919808" y="3880545"/>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$100,000</a:t>
            </a:r>
            <a:endParaRPr lang="en-US" sz="800" dirty="0"/>
          </a:p>
        </p:txBody>
      </p:sp>
      <p:sp>
        <p:nvSpPr>
          <p:cNvPr id="14" name="Text 11"/>
          <p:cNvSpPr/>
          <p:nvPr/>
        </p:nvSpPr>
        <p:spPr>
          <a:xfrm>
            <a:off x="3231579" y="3880545"/>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$130,000</a:t>
            </a:r>
            <a:endParaRPr lang="en-US" sz="800" dirty="0"/>
          </a:p>
        </p:txBody>
      </p:sp>
      <p:sp>
        <p:nvSpPr>
          <p:cNvPr id="15" name="Text 12"/>
          <p:cNvSpPr/>
          <p:nvPr/>
        </p:nvSpPr>
        <p:spPr>
          <a:xfrm>
            <a:off x="608037" y="4163244"/>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4mm</a:t>
            </a:r>
            <a:endParaRPr lang="en-US" sz="800" dirty="0"/>
          </a:p>
        </p:txBody>
      </p:sp>
      <p:sp>
        <p:nvSpPr>
          <p:cNvPr id="16" name="Text 13"/>
          <p:cNvSpPr/>
          <p:nvPr/>
        </p:nvSpPr>
        <p:spPr>
          <a:xfrm>
            <a:off x="1919808" y="4163244"/>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$130,000</a:t>
            </a:r>
            <a:endParaRPr lang="en-US" sz="800" dirty="0"/>
          </a:p>
        </p:txBody>
      </p:sp>
      <p:sp>
        <p:nvSpPr>
          <p:cNvPr id="17" name="Text 14"/>
          <p:cNvSpPr/>
          <p:nvPr/>
        </p:nvSpPr>
        <p:spPr>
          <a:xfrm>
            <a:off x="3231579" y="4163244"/>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$160,000</a:t>
            </a:r>
            <a:endParaRPr lang="en-US" sz="800" dirty="0"/>
          </a:p>
        </p:txBody>
      </p:sp>
      <p:sp>
        <p:nvSpPr>
          <p:cNvPr id="18" name="Text 15"/>
          <p:cNvSpPr/>
          <p:nvPr/>
        </p:nvSpPr>
        <p:spPr>
          <a:xfrm>
            <a:off x="608037" y="4445943"/>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6mm</a:t>
            </a:r>
            <a:endParaRPr lang="en-US" sz="800" dirty="0"/>
          </a:p>
        </p:txBody>
      </p:sp>
      <p:sp>
        <p:nvSpPr>
          <p:cNvPr id="19" name="Text 16"/>
          <p:cNvSpPr/>
          <p:nvPr/>
        </p:nvSpPr>
        <p:spPr>
          <a:xfrm>
            <a:off x="1919808" y="4445943"/>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$150,000</a:t>
            </a:r>
            <a:endParaRPr lang="en-US" sz="800" dirty="0"/>
          </a:p>
        </p:txBody>
      </p:sp>
      <p:sp>
        <p:nvSpPr>
          <p:cNvPr id="20" name="Text 17"/>
          <p:cNvSpPr/>
          <p:nvPr/>
        </p:nvSpPr>
        <p:spPr>
          <a:xfrm>
            <a:off x="3231579" y="4445943"/>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$190,000</a:t>
            </a:r>
            <a:endParaRPr lang="en-US" sz="800" dirty="0"/>
          </a:p>
        </p:txBody>
      </p:sp>
      <p:pic>
        <p:nvPicPr>
          <p:cNvPr id="21" name="Image 1" descr="preencoded.png">    </p:cNvPr>
          <p:cNvPicPr>
            <a:picLocks noChangeAspect="1"/>
          </p:cNvPicPr>
          <p:nvPr/>
        </p:nvPicPr>
        <p:blipFill>
          <a:blip r:embed="rId2"/>
          <a:stretch>
            <a:fillRect/>
          </a:stretch>
        </p:blipFill>
        <p:spPr>
          <a:xfrm>
            <a:off x="4706764" y="878309"/>
            <a:ext cx="2758827" cy="2282577"/>
          </a:xfrm>
          <a:prstGeom prst="rect">
            <a:avLst/>
          </a:prstGeom>
        </p:spPr>
      </p:pic>
      <p:sp>
        <p:nvSpPr>
          <p:cNvPr id="22" name="Text 18"/>
          <p:cNvSpPr/>
          <p:nvPr/>
        </p:nvSpPr>
        <p:spPr>
          <a:xfrm>
            <a:off x="4706764" y="3263875"/>
            <a:ext cx="3945880" cy="166539"/>
          </a:xfrm>
          <a:prstGeom prst="rect">
            <a:avLst/>
          </a:prstGeom>
          <a:noFill/>
          <a:ln/>
        </p:spPr>
        <p:txBody>
          <a:bodyPr wrap="none" lIns="0" tIns="0" rIns="0" bIns="0" rtlCol="0" anchor="t"/>
          <a:lstStyle/>
          <a:p>
            <a:pPr algn="l" indent="0" marL="0">
              <a:lnSpc>
                <a:spcPct val="104000"/>
              </a:lnSpc>
              <a:buNone/>
            </a:pPr>
            <a:r>
              <a:rPr lang="en-US" sz="1000" dirty="0">
                <a:solidFill>
                  <a:srgbClr val="2C2926"/>
                </a:solidFill>
                <a:latin typeface="Bricolage Grotesque SemiBold" pitchFamily="34" charset="0"/>
                <a:ea typeface="Bricolage Grotesque SemiBold" pitchFamily="34" charset="-122"/>
                <a:cs typeface="Bricolage Grotesque SemiBold" pitchFamily="34" charset="-120"/>
              </a:rPr>
              <a:t>Chinesco</a:t>
            </a:r>
            <a:endParaRPr lang="en-US" sz="1000" dirty="0"/>
          </a:p>
        </p:txBody>
      </p:sp>
      <p:sp>
        <p:nvSpPr>
          <p:cNvPr id="23" name="Shape 19"/>
          <p:cNvSpPr/>
          <p:nvPr/>
        </p:nvSpPr>
        <p:spPr>
          <a:xfrm>
            <a:off x="4706764" y="3533403"/>
            <a:ext cx="3945880" cy="852860"/>
          </a:xfrm>
          <a:prstGeom prst="roundRect">
            <a:avLst>
              <a:gd name="adj" fmla="val 5250"/>
            </a:avLst>
          </a:prstGeom>
          <a:noFill/>
          <a:ln w="4763">
            <a:solidFill>
              <a:srgbClr val="000000">
                <a:alpha val="8000"/>
              </a:srgbClr>
            </a:solidFill>
            <a:prstDash val="solid"/>
          </a:ln>
        </p:spPr>
      </p:sp>
      <p:sp>
        <p:nvSpPr>
          <p:cNvPr id="24" name="Shape 20"/>
          <p:cNvSpPr/>
          <p:nvPr/>
        </p:nvSpPr>
        <p:spPr>
          <a:xfrm>
            <a:off x="4706764" y="3818483"/>
            <a:ext cx="3945880" cy="6663"/>
          </a:xfrm>
          <a:prstGeom prst="rect">
            <a:avLst/>
          </a:prstGeom>
          <a:solidFill>
            <a:srgbClr val="000000">
              <a:alpha val="8000"/>
            </a:srgbClr>
          </a:solidFill>
          <a:ln/>
        </p:spPr>
      </p:sp>
      <p:sp>
        <p:nvSpPr>
          <p:cNvPr id="25" name="Shape 21"/>
          <p:cNvSpPr/>
          <p:nvPr/>
        </p:nvSpPr>
        <p:spPr>
          <a:xfrm>
            <a:off x="4706764" y="4101182"/>
            <a:ext cx="3945880" cy="6663"/>
          </a:xfrm>
          <a:prstGeom prst="rect">
            <a:avLst/>
          </a:prstGeom>
          <a:solidFill>
            <a:srgbClr val="000000">
              <a:alpha val="8000"/>
            </a:srgbClr>
          </a:solidFill>
          <a:ln/>
        </p:spPr>
      </p:sp>
      <p:sp>
        <p:nvSpPr>
          <p:cNvPr id="26" name="Text 22"/>
          <p:cNvSpPr/>
          <p:nvPr/>
        </p:nvSpPr>
        <p:spPr>
          <a:xfrm>
            <a:off x="4818683" y="3597846"/>
            <a:ext cx="1555849" cy="158576"/>
          </a:xfrm>
          <a:prstGeom prst="rect">
            <a:avLst/>
          </a:prstGeom>
          <a:noFill/>
          <a:ln/>
        </p:spPr>
        <p:txBody>
          <a:bodyPr wrap="none" lIns="0" tIns="0" rIns="0" bIns="0" rtlCol="0" anchor="t"/>
          <a:lstStyle/>
          <a:p>
            <a:pPr algn="l" indent="0" marL="0">
              <a:lnSpc>
                <a:spcPct val="124000"/>
              </a:lnSpc>
              <a:buNone/>
            </a:pPr>
            <a:r>
              <a:rPr lang="en-US" sz="800" b="1" dirty="0">
                <a:solidFill>
                  <a:srgbClr val="2C2926"/>
                </a:solidFill>
                <a:latin typeface="Inter Bold" pitchFamily="34" charset="0"/>
                <a:ea typeface="Inter Bold" pitchFamily="34" charset="-122"/>
                <a:cs typeface="Inter Bold" pitchFamily="34" charset="-120"/>
              </a:rPr>
              <a:t>Size</a:t>
            </a:r>
            <a:endParaRPr lang="en-US" sz="800" dirty="0"/>
          </a:p>
        </p:txBody>
      </p:sp>
      <p:sp>
        <p:nvSpPr>
          <p:cNvPr id="27" name="Text 23"/>
          <p:cNvSpPr/>
          <p:nvPr/>
        </p:nvSpPr>
        <p:spPr>
          <a:xfrm>
            <a:off x="6130454" y="3597846"/>
            <a:ext cx="1555849" cy="158576"/>
          </a:xfrm>
          <a:prstGeom prst="rect">
            <a:avLst/>
          </a:prstGeom>
          <a:noFill/>
          <a:ln/>
        </p:spPr>
        <p:txBody>
          <a:bodyPr wrap="none" lIns="0" tIns="0" rIns="0" bIns="0" rtlCol="0" anchor="t"/>
          <a:lstStyle/>
          <a:p>
            <a:pPr algn="l" indent="0" marL="0">
              <a:lnSpc>
                <a:spcPct val="124000"/>
              </a:lnSpc>
              <a:buNone/>
            </a:pPr>
            <a:r>
              <a:rPr lang="en-US" sz="800" b="1" dirty="0">
                <a:solidFill>
                  <a:srgbClr val="2C2926"/>
                </a:solidFill>
                <a:latin typeface="Inter Bold" pitchFamily="34" charset="0"/>
                <a:ea typeface="Inter Bold" pitchFamily="34" charset="-122"/>
                <a:cs typeface="Inter Bold" pitchFamily="34" charset="-120"/>
              </a:rPr>
              <a:t>Plain</a:t>
            </a:r>
            <a:endParaRPr lang="en-US" sz="800" dirty="0"/>
          </a:p>
        </p:txBody>
      </p:sp>
      <p:sp>
        <p:nvSpPr>
          <p:cNvPr id="28" name="Text 24"/>
          <p:cNvSpPr/>
          <p:nvPr/>
        </p:nvSpPr>
        <p:spPr>
          <a:xfrm>
            <a:off x="7442225" y="3597846"/>
            <a:ext cx="1555849" cy="158576"/>
          </a:xfrm>
          <a:prstGeom prst="rect">
            <a:avLst/>
          </a:prstGeom>
          <a:noFill/>
          <a:ln/>
        </p:spPr>
        <p:txBody>
          <a:bodyPr wrap="none" lIns="0" tIns="0" rIns="0" bIns="0" rtlCol="0" anchor="t"/>
          <a:lstStyle/>
          <a:p>
            <a:pPr algn="l" indent="0" marL="0">
              <a:lnSpc>
                <a:spcPct val="124000"/>
              </a:lnSpc>
              <a:buNone/>
            </a:pPr>
            <a:r>
              <a:rPr lang="en-US" sz="800" b="1" dirty="0">
                <a:solidFill>
                  <a:srgbClr val="2C2926"/>
                </a:solidFill>
                <a:latin typeface="Inter Bold" pitchFamily="34" charset="0"/>
                <a:ea typeface="Inter Bold" pitchFamily="34" charset="-122"/>
                <a:cs typeface="Inter Bold" pitchFamily="34" charset="-120"/>
              </a:rPr>
              <a:t>+ Plate</a:t>
            </a:r>
            <a:endParaRPr lang="en-US" sz="800" dirty="0"/>
          </a:p>
        </p:txBody>
      </p:sp>
      <p:sp>
        <p:nvSpPr>
          <p:cNvPr id="29" name="Text 25"/>
          <p:cNvSpPr/>
          <p:nvPr/>
        </p:nvSpPr>
        <p:spPr>
          <a:xfrm>
            <a:off x="4818683" y="3880545"/>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4mm</a:t>
            </a:r>
            <a:endParaRPr lang="en-US" sz="800" dirty="0"/>
          </a:p>
        </p:txBody>
      </p:sp>
      <p:sp>
        <p:nvSpPr>
          <p:cNvPr id="30" name="Text 26"/>
          <p:cNvSpPr/>
          <p:nvPr/>
        </p:nvSpPr>
        <p:spPr>
          <a:xfrm>
            <a:off x="6130454" y="3880545"/>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$130,000</a:t>
            </a:r>
            <a:endParaRPr lang="en-US" sz="800" dirty="0"/>
          </a:p>
        </p:txBody>
      </p:sp>
      <p:sp>
        <p:nvSpPr>
          <p:cNvPr id="31" name="Text 27"/>
          <p:cNvSpPr/>
          <p:nvPr/>
        </p:nvSpPr>
        <p:spPr>
          <a:xfrm>
            <a:off x="7442225" y="3880545"/>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$160,000</a:t>
            </a:r>
            <a:endParaRPr lang="en-US" sz="800" dirty="0"/>
          </a:p>
        </p:txBody>
      </p:sp>
      <p:sp>
        <p:nvSpPr>
          <p:cNvPr id="32" name="Text 28"/>
          <p:cNvSpPr/>
          <p:nvPr/>
        </p:nvSpPr>
        <p:spPr>
          <a:xfrm>
            <a:off x="4818683" y="4163244"/>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6mm</a:t>
            </a:r>
            <a:endParaRPr lang="en-US" sz="800" dirty="0"/>
          </a:p>
        </p:txBody>
      </p:sp>
      <p:sp>
        <p:nvSpPr>
          <p:cNvPr id="33" name="Text 29"/>
          <p:cNvSpPr/>
          <p:nvPr/>
        </p:nvSpPr>
        <p:spPr>
          <a:xfrm>
            <a:off x="6130454" y="4163244"/>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$150,000</a:t>
            </a:r>
            <a:endParaRPr lang="en-US" sz="800" dirty="0"/>
          </a:p>
        </p:txBody>
      </p:sp>
      <p:sp>
        <p:nvSpPr>
          <p:cNvPr id="34" name="Text 30"/>
          <p:cNvSpPr/>
          <p:nvPr/>
        </p:nvSpPr>
        <p:spPr>
          <a:xfrm>
            <a:off x="7442225" y="4163244"/>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$190,000</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spTree>
      <p:nvGrpSpPr>
        <p:cNvPr id="1" name=""/>
        <p:cNvGrpSpPr/>
        <p:nvPr/>
      </p:nvGrpSpPr>
      <p:grpSpPr>
        <a:xfrm>
          <a:off x="0" y="0"/>
          <a:ext cx="0" cy="0"/>
          <a:chOff x="0" y="0"/>
          <a:chExt cx="0" cy="0"/>
        </a:xfrm>
      </p:grpSpPr>
      <p:sp>
        <p:nvSpPr>
          <p:cNvPr id="2" name="Text 0"/>
          <p:cNvSpPr/>
          <p:nvPr/>
        </p:nvSpPr>
        <p:spPr>
          <a:xfrm>
            <a:off x="496119" y="627459"/>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Bracelet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Franco</a:t>
            </a:r>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Grabado</a:t>
            </a:r>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 &amp;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Serpiente</a:t>
            </a:r>
            <a:endParaRPr lang="en-US" sz="1950" dirty="0"/>
          </a:p>
        </p:txBody>
      </p:sp>
      <p:pic>
        <p:nvPicPr>
          <p:cNvPr id="3" name="Image 0" descr="preencoded.png">    </p:cNvPr>
          <p:cNvPicPr>
            <a:picLocks noChangeAspect="1"/>
          </p:cNvPicPr>
          <p:nvPr/>
        </p:nvPicPr>
        <p:blipFill>
          <a:blip r:embed="rId1"/>
          <a:stretch>
            <a:fillRect/>
          </a:stretch>
        </p:blipFill>
        <p:spPr>
          <a:xfrm>
            <a:off x="496119" y="1263104"/>
            <a:ext cx="2515195" cy="2088505"/>
          </a:xfrm>
          <a:prstGeom prst="rect">
            <a:avLst/>
          </a:prstGeom>
        </p:spPr>
      </p:pic>
      <p:sp>
        <p:nvSpPr>
          <p:cNvPr id="4" name="Text 1"/>
          <p:cNvSpPr/>
          <p:nvPr/>
        </p:nvSpPr>
        <p:spPr>
          <a:xfrm>
            <a:off x="496119" y="3491136"/>
            <a:ext cx="251519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Franco</a:t>
            </a:r>
            <a:endParaRPr lang="en-US" sz="1200" dirty="0"/>
          </a:p>
        </p:txBody>
      </p:sp>
      <p:sp>
        <p:nvSpPr>
          <p:cNvPr id="5" name="Text 2"/>
          <p:cNvSpPr/>
          <p:nvPr/>
        </p:nvSpPr>
        <p:spPr>
          <a:xfrm>
            <a:off x="496119" y="3808958"/>
            <a:ext cx="2515195"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2mm from $100,000 — 4mm from $130,000 — 6mm from $150,000 (+ plate option)</a:t>
            </a:r>
            <a:endParaRPr lang="en-US" sz="950" dirty="0"/>
          </a:p>
        </p:txBody>
      </p:sp>
      <p:pic>
        <p:nvPicPr>
          <p:cNvPr id="6" name="Image 1" descr="preencoded.png">    </p:cNvPr>
          <p:cNvPicPr>
            <a:picLocks noChangeAspect="1"/>
          </p:cNvPicPr>
          <p:nvPr/>
        </p:nvPicPr>
        <p:blipFill>
          <a:blip r:embed="rId2"/>
          <a:stretch>
            <a:fillRect/>
          </a:stretch>
        </p:blipFill>
        <p:spPr>
          <a:xfrm>
            <a:off x="3318644" y="1263104"/>
            <a:ext cx="2515195" cy="2085380"/>
          </a:xfrm>
          <a:prstGeom prst="rect">
            <a:avLst/>
          </a:prstGeom>
        </p:spPr>
      </p:pic>
      <p:sp>
        <p:nvSpPr>
          <p:cNvPr id="7" name="Text 3"/>
          <p:cNvSpPr/>
          <p:nvPr/>
        </p:nvSpPr>
        <p:spPr>
          <a:xfrm>
            <a:off x="3318644" y="3488010"/>
            <a:ext cx="251519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Grabado</a:t>
            </a:r>
            <a:endParaRPr lang="en-US" sz="1200" dirty="0"/>
          </a:p>
        </p:txBody>
      </p:sp>
      <p:sp>
        <p:nvSpPr>
          <p:cNvPr id="8" name="Text 4"/>
          <p:cNvSpPr/>
          <p:nvPr/>
        </p:nvSpPr>
        <p:spPr>
          <a:xfrm>
            <a:off x="3318644" y="3805833"/>
            <a:ext cx="2515195"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2mm from $100,000 — 4mm from $130,000 — 6mm from $150,000 (+ plate option)</a:t>
            </a:r>
            <a:endParaRPr lang="en-US" sz="950" dirty="0"/>
          </a:p>
        </p:txBody>
      </p:sp>
      <p:pic>
        <p:nvPicPr>
          <p:cNvPr id="9" name="Image 2" descr="preencoded.png">    </p:cNvPr>
          <p:cNvPicPr>
            <a:picLocks noChangeAspect="1"/>
          </p:cNvPicPr>
          <p:nvPr/>
        </p:nvPicPr>
        <p:blipFill>
          <a:blip r:embed="rId3"/>
          <a:stretch>
            <a:fillRect/>
          </a:stretch>
        </p:blipFill>
        <p:spPr>
          <a:xfrm>
            <a:off x="6141169" y="1263104"/>
            <a:ext cx="2515195" cy="2080989"/>
          </a:xfrm>
          <a:prstGeom prst="rect">
            <a:avLst/>
          </a:prstGeom>
        </p:spPr>
      </p:pic>
      <p:sp>
        <p:nvSpPr>
          <p:cNvPr id="10" name="Text 5"/>
          <p:cNvSpPr/>
          <p:nvPr/>
        </p:nvSpPr>
        <p:spPr>
          <a:xfrm>
            <a:off x="6141169" y="3483620"/>
            <a:ext cx="251519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Serpiente</a:t>
            </a:r>
            <a:endParaRPr lang="en-US" sz="1200" dirty="0"/>
          </a:p>
        </p:txBody>
      </p:sp>
      <p:sp>
        <p:nvSpPr>
          <p:cNvPr id="11" name="Text 6"/>
          <p:cNvSpPr/>
          <p:nvPr/>
        </p:nvSpPr>
        <p:spPr>
          <a:xfrm>
            <a:off x="6141169" y="3801442"/>
            <a:ext cx="2515195"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2mm from $100,000 — 4mm from $130,000 — 6mm from $150,000 (+ plate option)</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85000"/>
            </a:srgbClr>
          </a:solidFill>
          <a:ln/>
        </p:spPr>
      </p:sp>
      <p:sp>
        <p:nvSpPr>
          <p:cNvPr id="4" name="Text 1"/>
          <p:cNvSpPr/>
          <p:nvPr/>
        </p:nvSpPr>
        <p:spPr>
          <a:xfrm>
            <a:off x="496119" y="1717477"/>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Lifetime Guarantee</a:t>
            </a:r>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 — Guaranteed for Life</a:t>
            </a:r>
            <a:endParaRPr lang="en-US" sz="1950" dirty="0"/>
          </a:p>
        </p:txBody>
      </p:sp>
      <p:sp>
        <p:nvSpPr>
          <p:cNvPr id="5" name="Text 2"/>
          <p:cNvSpPr/>
          <p:nvPr/>
        </p:nvSpPr>
        <p:spPr>
          <a:xfrm>
            <a:off x="496119" y="2213595"/>
            <a:ext cx="8151763"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Every piece in our catalog comes with a laboratory certificate documenting its exact composition and the results of its saline chamber test. This certificate simulates years of corrosion, friction, and acid exposure — confirming your jewelry will maintain its beauty through decades of wear. Our lifetime guarantee is written, certified, and unconditional.</a:t>
            </a:r>
            <a:endParaRPr lang="en-US" sz="950" dirty="0"/>
          </a:p>
        </p:txBody>
      </p:sp>
      <p:sp>
        <p:nvSpPr>
          <p:cNvPr id="6" name="Text 3"/>
          <p:cNvSpPr/>
          <p:nvPr/>
        </p:nvSpPr>
        <p:spPr>
          <a:xfrm>
            <a:off x="682154" y="3088035"/>
            <a:ext cx="8422928" cy="198462"/>
          </a:xfrm>
          <a:prstGeom prst="rect">
            <a:avLst/>
          </a:prstGeom>
          <a:noFill/>
          <a:ln/>
        </p:spPr>
        <p:txBody>
          <a:bodyPr wrap="none" lIns="0" tIns="0" rIns="0" bIns="0" rtlCol="0" anchor="t"/>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Built to last a lifetime. Certified to prove it.</a:t>
            </a:r>
            <a:endParaRPr lang="en-US" sz="950" dirty="0"/>
          </a:p>
        </p:txBody>
      </p:sp>
      <p:sp>
        <p:nvSpPr>
          <p:cNvPr id="7" name="Shape 4"/>
          <p:cNvSpPr/>
          <p:nvPr/>
        </p:nvSpPr>
        <p:spPr>
          <a:xfrm>
            <a:off x="496119" y="2948508"/>
            <a:ext cx="14288" cy="477515"/>
          </a:xfrm>
          <a:prstGeom prst="roundRect">
            <a:avLst>
              <a:gd name="adj" fmla="val 49998"/>
            </a:avLst>
          </a:prstGeom>
          <a:solidFill>
            <a:srgbClr val="E7BF6A"/>
          </a:solidFill>
          <a:ln/>
        </p:spPr>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spTree>
      <p:nvGrpSpPr>
        <p:cNvPr id="1" name=""/>
        <p:cNvGrpSpPr/>
        <p:nvPr/>
      </p:nvGrpSpPr>
      <p:grpSpPr>
        <a:xfrm>
          <a:off x="0" y="0"/>
          <a:ext cx="0" cy="0"/>
          <a:chOff x="0" y="0"/>
          <a:chExt cx="0" cy="0"/>
        </a:xfrm>
      </p:grpSpPr>
      <p:sp>
        <p:nvSpPr>
          <p:cNvPr id="2" name="Text 0"/>
          <p:cNvSpPr/>
          <p:nvPr/>
        </p:nvSpPr>
        <p:spPr>
          <a:xfrm>
            <a:off x="496119" y="371475"/>
            <a:ext cx="8151763" cy="266477"/>
          </a:xfrm>
          <a:prstGeom prst="rect">
            <a:avLst/>
          </a:prstGeom>
          <a:noFill/>
          <a:ln/>
        </p:spPr>
        <p:txBody>
          <a:bodyPr wrap="none" lIns="0" tIns="0" rIns="0" bIns="0" rtlCol="0" anchor="t"/>
          <a:lstStyle/>
          <a:p>
            <a:pPr algn="l" indent="0" marL="0">
              <a:lnSpc>
                <a:spcPct val="104000"/>
              </a:lnSpc>
              <a:buNone/>
            </a:pPr>
            <a:r>
              <a:rPr lang="en-US" sz="1650" dirty="0">
                <a:solidFill>
                  <a:srgbClr val="2C2926"/>
                </a:solidFill>
                <a:latin typeface="Bricolage Grotesque SemiBold" pitchFamily="34" charset="0"/>
                <a:ea typeface="Bricolage Grotesque SemiBold" pitchFamily="34" charset="-122"/>
                <a:cs typeface="Bricolage Grotesque SemiBold" pitchFamily="34" charset="-120"/>
              </a:rPr>
              <a:t>Bracelet </a:t>
            </a:r>
            <a:pPr algn="l" indent="0" marL="0">
              <a:lnSpc>
                <a:spcPct val="104000"/>
              </a:lnSpc>
              <a:buNone/>
            </a:pPr>
            <a:r>
              <a:rPr lang="en-US" sz="1650" dirty="0">
                <a:solidFill>
                  <a:srgbClr val="D4A017"/>
                </a:solidFill>
                <a:latin typeface="Bricolage Grotesque SemiBold" pitchFamily="34" charset="0"/>
                <a:ea typeface="Bricolage Grotesque SemiBold" pitchFamily="34" charset="-122"/>
                <a:cs typeface="Bricolage Grotesque SemiBold" pitchFamily="34" charset="-120"/>
              </a:rPr>
              <a:t>Ancla</a:t>
            </a:r>
            <a:pPr algn="l" indent="0" marL="0">
              <a:lnSpc>
                <a:spcPct val="104000"/>
              </a:lnSpc>
              <a:buNone/>
            </a:pPr>
            <a:r>
              <a:rPr lang="en-US" sz="1650" dirty="0">
                <a:solidFill>
                  <a:srgbClr val="2C2926"/>
                </a:solidFill>
                <a:latin typeface="Bricolage Grotesque SemiBold" pitchFamily="34" charset="0"/>
                <a:ea typeface="Bricolage Grotesque SemiBold" pitchFamily="34" charset="-122"/>
                <a:cs typeface="Bricolage Grotesque SemiBold" pitchFamily="34" charset="-120"/>
              </a:rPr>
              <a:t> &amp; </a:t>
            </a:r>
            <a:pPr algn="l" indent="0" marL="0">
              <a:lnSpc>
                <a:spcPct val="104000"/>
              </a:lnSpc>
              <a:buNone/>
            </a:pPr>
            <a:r>
              <a:rPr lang="en-US" sz="1650" dirty="0">
                <a:solidFill>
                  <a:srgbClr val="D4A017"/>
                </a:solidFill>
                <a:latin typeface="Bricolage Grotesque SemiBold" pitchFamily="34" charset="0"/>
                <a:ea typeface="Bricolage Grotesque SemiBold" pitchFamily="34" charset="-122"/>
                <a:cs typeface="Bricolage Grotesque SemiBold" pitchFamily="34" charset="-120"/>
              </a:rPr>
              <a:t>Veneciano</a:t>
            </a:r>
            <a:endParaRPr lang="en-US" sz="1650" dirty="0"/>
          </a:p>
        </p:txBody>
      </p:sp>
      <p:pic>
        <p:nvPicPr>
          <p:cNvPr id="3" name="Image 0" descr="preencoded.png">    </p:cNvPr>
          <p:cNvPicPr>
            <a:picLocks noChangeAspect="1"/>
          </p:cNvPicPr>
          <p:nvPr/>
        </p:nvPicPr>
        <p:blipFill>
          <a:blip r:embed="rId1"/>
          <a:stretch>
            <a:fillRect/>
          </a:stretch>
        </p:blipFill>
        <p:spPr>
          <a:xfrm>
            <a:off x="496119" y="878309"/>
            <a:ext cx="2748930" cy="2282577"/>
          </a:xfrm>
          <a:prstGeom prst="rect">
            <a:avLst/>
          </a:prstGeom>
        </p:spPr>
      </p:pic>
      <p:sp>
        <p:nvSpPr>
          <p:cNvPr id="4" name="Text 1"/>
          <p:cNvSpPr/>
          <p:nvPr/>
        </p:nvSpPr>
        <p:spPr>
          <a:xfrm>
            <a:off x="496119" y="3263875"/>
            <a:ext cx="3945880" cy="166539"/>
          </a:xfrm>
          <a:prstGeom prst="rect">
            <a:avLst/>
          </a:prstGeom>
          <a:noFill/>
          <a:ln/>
        </p:spPr>
        <p:txBody>
          <a:bodyPr wrap="none" lIns="0" tIns="0" rIns="0" bIns="0" rtlCol="0" anchor="t"/>
          <a:lstStyle/>
          <a:p>
            <a:pPr algn="l" indent="0" marL="0">
              <a:lnSpc>
                <a:spcPct val="104000"/>
              </a:lnSpc>
              <a:buNone/>
            </a:pPr>
            <a:r>
              <a:rPr lang="en-US" sz="1000" dirty="0">
                <a:solidFill>
                  <a:srgbClr val="2C2926"/>
                </a:solidFill>
                <a:latin typeface="Bricolage Grotesque SemiBold" pitchFamily="34" charset="0"/>
                <a:ea typeface="Bricolage Grotesque SemiBold" pitchFamily="34" charset="-122"/>
                <a:cs typeface="Bricolage Grotesque SemiBold" pitchFamily="34" charset="-120"/>
              </a:rPr>
              <a:t>Ancla</a:t>
            </a:r>
            <a:endParaRPr lang="en-US" sz="1000" dirty="0"/>
          </a:p>
        </p:txBody>
      </p:sp>
      <p:sp>
        <p:nvSpPr>
          <p:cNvPr id="5" name="Shape 2"/>
          <p:cNvSpPr/>
          <p:nvPr/>
        </p:nvSpPr>
        <p:spPr>
          <a:xfrm>
            <a:off x="496119" y="3533403"/>
            <a:ext cx="3945880" cy="852860"/>
          </a:xfrm>
          <a:prstGeom prst="roundRect">
            <a:avLst>
              <a:gd name="adj" fmla="val 5250"/>
            </a:avLst>
          </a:prstGeom>
          <a:noFill/>
          <a:ln w="4763">
            <a:solidFill>
              <a:srgbClr val="000000">
                <a:alpha val="8000"/>
              </a:srgbClr>
            </a:solidFill>
            <a:prstDash val="solid"/>
          </a:ln>
        </p:spPr>
      </p:sp>
      <p:sp>
        <p:nvSpPr>
          <p:cNvPr id="6" name="Shape 3"/>
          <p:cNvSpPr/>
          <p:nvPr/>
        </p:nvSpPr>
        <p:spPr>
          <a:xfrm>
            <a:off x="496119" y="3818483"/>
            <a:ext cx="3945880" cy="6663"/>
          </a:xfrm>
          <a:prstGeom prst="rect">
            <a:avLst/>
          </a:prstGeom>
          <a:solidFill>
            <a:srgbClr val="000000">
              <a:alpha val="8000"/>
            </a:srgbClr>
          </a:solidFill>
          <a:ln/>
        </p:spPr>
      </p:sp>
      <p:sp>
        <p:nvSpPr>
          <p:cNvPr id="7" name="Shape 4"/>
          <p:cNvSpPr/>
          <p:nvPr/>
        </p:nvSpPr>
        <p:spPr>
          <a:xfrm>
            <a:off x="496119" y="4101182"/>
            <a:ext cx="3945880" cy="6663"/>
          </a:xfrm>
          <a:prstGeom prst="rect">
            <a:avLst/>
          </a:prstGeom>
          <a:solidFill>
            <a:srgbClr val="000000">
              <a:alpha val="8000"/>
            </a:srgbClr>
          </a:solidFill>
          <a:ln/>
        </p:spPr>
      </p:sp>
      <p:sp>
        <p:nvSpPr>
          <p:cNvPr id="8" name="Text 5"/>
          <p:cNvSpPr/>
          <p:nvPr/>
        </p:nvSpPr>
        <p:spPr>
          <a:xfrm>
            <a:off x="608037" y="3597846"/>
            <a:ext cx="1555849" cy="158576"/>
          </a:xfrm>
          <a:prstGeom prst="rect">
            <a:avLst/>
          </a:prstGeom>
          <a:noFill/>
          <a:ln/>
        </p:spPr>
        <p:txBody>
          <a:bodyPr wrap="none" lIns="0" tIns="0" rIns="0" bIns="0" rtlCol="0" anchor="t"/>
          <a:lstStyle/>
          <a:p>
            <a:pPr algn="l" indent="0" marL="0">
              <a:lnSpc>
                <a:spcPct val="124000"/>
              </a:lnSpc>
              <a:buNone/>
            </a:pPr>
            <a:r>
              <a:rPr lang="en-US" sz="800" b="1" dirty="0">
                <a:solidFill>
                  <a:srgbClr val="2C2926"/>
                </a:solidFill>
                <a:latin typeface="Inter Bold" pitchFamily="34" charset="0"/>
                <a:ea typeface="Inter Bold" pitchFamily="34" charset="-122"/>
                <a:cs typeface="Inter Bold" pitchFamily="34" charset="-120"/>
              </a:rPr>
              <a:t>Size</a:t>
            </a:r>
            <a:endParaRPr lang="en-US" sz="800" dirty="0"/>
          </a:p>
        </p:txBody>
      </p:sp>
      <p:sp>
        <p:nvSpPr>
          <p:cNvPr id="9" name="Text 6"/>
          <p:cNvSpPr/>
          <p:nvPr/>
        </p:nvSpPr>
        <p:spPr>
          <a:xfrm>
            <a:off x="1919808" y="3597846"/>
            <a:ext cx="1555849" cy="158576"/>
          </a:xfrm>
          <a:prstGeom prst="rect">
            <a:avLst/>
          </a:prstGeom>
          <a:noFill/>
          <a:ln/>
        </p:spPr>
        <p:txBody>
          <a:bodyPr wrap="none" lIns="0" tIns="0" rIns="0" bIns="0" rtlCol="0" anchor="t"/>
          <a:lstStyle/>
          <a:p>
            <a:pPr algn="l" indent="0" marL="0">
              <a:lnSpc>
                <a:spcPct val="124000"/>
              </a:lnSpc>
              <a:buNone/>
            </a:pPr>
            <a:r>
              <a:rPr lang="en-US" sz="800" b="1" dirty="0">
                <a:solidFill>
                  <a:srgbClr val="2C2926"/>
                </a:solidFill>
                <a:latin typeface="Inter Bold" pitchFamily="34" charset="0"/>
                <a:ea typeface="Inter Bold" pitchFamily="34" charset="-122"/>
                <a:cs typeface="Inter Bold" pitchFamily="34" charset="-120"/>
              </a:rPr>
              <a:t>Plain</a:t>
            </a:r>
            <a:endParaRPr lang="en-US" sz="800" dirty="0"/>
          </a:p>
        </p:txBody>
      </p:sp>
      <p:sp>
        <p:nvSpPr>
          <p:cNvPr id="10" name="Text 7"/>
          <p:cNvSpPr/>
          <p:nvPr/>
        </p:nvSpPr>
        <p:spPr>
          <a:xfrm>
            <a:off x="3231579" y="3597846"/>
            <a:ext cx="1555849" cy="158576"/>
          </a:xfrm>
          <a:prstGeom prst="rect">
            <a:avLst/>
          </a:prstGeom>
          <a:noFill/>
          <a:ln/>
        </p:spPr>
        <p:txBody>
          <a:bodyPr wrap="none" lIns="0" tIns="0" rIns="0" bIns="0" rtlCol="0" anchor="t"/>
          <a:lstStyle/>
          <a:p>
            <a:pPr algn="l" indent="0" marL="0">
              <a:lnSpc>
                <a:spcPct val="124000"/>
              </a:lnSpc>
              <a:buNone/>
            </a:pPr>
            <a:r>
              <a:rPr lang="en-US" sz="800" b="1" dirty="0">
                <a:solidFill>
                  <a:srgbClr val="2C2926"/>
                </a:solidFill>
                <a:latin typeface="Inter Bold" pitchFamily="34" charset="0"/>
                <a:ea typeface="Inter Bold" pitchFamily="34" charset="-122"/>
                <a:cs typeface="Inter Bold" pitchFamily="34" charset="-120"/>
              </a:rPr>
              <a:t>+ Plate</a:t>
            </a:r>
            <a:endParaRPr lang="en-US" sz="800" dirty="0"/>
          </a:p>
        </p:txBody>
      </p:sp>
      <p:sp>
        <p:nvSpPr>
          <p:cNvPr id="11" name="Text 8"/>
          <p:cNvSpPr/>
          <p:nvPr/>
        </p:nvSpPr>
        <p:spPr>
          <a:xfrm>
            <a:off x="608037" y="3880545"/>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4mm</a:t>
            </a:r>
            <a:endParaRPr lang="en-US" sz="800" dirty="0"/>
          </a:p>
        </p:txBody>
      </p:sp>
      <p:sp>
        <p:nvSpPr>
          <p:cNvPr id="12" name="Text 9"/>
          <p:cNvSpPr/>
          <p:nvPr/>
        </p:nvSpPr>
        <p:spPr>
          <a:xfrm>
            <a:off x="1919808" y="3880545"/>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$130,000</a:t>
            </a:r>
            <a:endParaRPr lang="en-US" sz="800" dirty="0"/>
          </a:p>
        </p:txBody>
      </p:sp>
      <p:sp>
        <p:nvSpPr>
          <p:cNvPr id="13" name="Text 10"/>
          <p:cNvSpPr/>
          <p:nvPr/>
        </p:nvSpPr>
        <p:spPr>
          <a:xfrm>
            <a:off x="3231579" y="3880545"/>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$160,000</a:t>
            </a:r>
            <a:endParaRPr lang="en-US" sz="800" dirty="0"/>
          </a:p>
        </p:txBody>
      </p:sp>
      <p:sp>
        <p:nvSpPr>
          <p:cNvPr id="14" name="Text 11"/>
          <p:cNvSpPr/>
          <p:nvPr/>
        </p:nvSpPr>
        <p:spPr>
          <a:xfrm>
            <a:off x="608037" y="4163244"/>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6mm</a:t>
            </a:r>
            <a:endParaRPr lang="en-US" sz="800" dirty="0"/>
          </a:p>
        </p:txBody>
      </p:sp>
      <p:sp>
        <p:nvSpPr>
          <p:cNvPr id="15" name="Text 12"/>
          <p:cNvSpPr/>
          <p:nvPr/>
        </p:nvSpPr>
        <p:spPr>
          <a:xfrm>
            <a:off x="1919808" y="4163244"/>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$150,000</a:t>
            </a:r>
            <a:endParaRPr lang="en-US" sz="800" dirty="0"/>
          </a:p>
        </p:txBody>
      </p:sp>
      <p:sp>
        <p:nvSpPr>
          <p:cNvPr id="16" name="Text 13"/>
          <p:cNvSpPr/>
          <p:nvPr/>
        </p:nvSpPr>
        <p:spPr>
          <a:xfrm>
            <a:off x="3231579" y="4163244"/>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$190,000</a:t>
            </a:r>
            <a:endParaRPr lang="en-US" sz="800" dirty="0"/>
          </a:p>
        </p:txBody>
      </p:sp>
      <p:pic>
        <p:nvPicPr>
          <p:cNvPr id="17" name="Image 1" descr="preencoded.png">    </p:cNvPr>
          <p:cNvPicPr>
            <a:picLocks noChangeAspect="1"/>
          </p:cNvPicPr>
          <p:nvPr/>
        </p:nvPicPr>
        <p:blipFill>
          <a:blip r:embed="rId2"/>
          <a:stretch>
            <a:fillRect/>
          </a:stretch>
        </p:blipFill>
        <p:spPr>
          <a:xfrm>
            <a:off x="4706764" y="878309"/>
            <a:ext cx="2753023" cy="2282577"/>
          </a:xfrm>
          <a:prstGeom prst="rect">
            <a:avLst/>
          </a:prstGeom>
        </p:spPr>
      </p:pic>
      <p:sp>
        <p:nvSpPr>
          <p:cNvPr id="18" name="Text 14"/>
          <p:cNvSpPr/>
          <p:nvPr/>
        </p:nvSpPr>
        <p:spPr>
          <a:xfrm>
            <a:off x="4706764" y="3263875"/>
            <a:ext cx="3945880" cy="166539"/>
          </a:xfrm>
          <a:prstGeom prst="rect">
            <a:avLst/>
          </a:prstGeom>
          <a:noFill/>
          <a:ln/>
        </p:spPr>
        <p:txBody>
          <a:bodyPr wrap="none" lIns="0" tIns="0" rIns="0" bIns="0" rtlCol="0" anchor="t"/>
          <a:lstStyle/>
          <a:p>
            <a:pPr algn="l" indent="0" marL="0">
              <a:lnSpc>
                <a:spcPct val="104000"/>
              </a:lnSpc>
              <a:buNone/>
            </a:pPr>
            <a:r>
              <a:rPr lang="en-US" sz="1000" dirty="0">
                <a:solidFill>
                  <a:srgbClr val="2C2926"/>
                </a:solidFill>
                <a:latin typeface="Bricolage Grotesque SemiBold" pitchFamily="34" charset="0"/>
                <a:ea typeface="Bricolage Grotesque SemiBold" pitchFamily="34" charset="-122"/>
                <a:cs typeface="Bricolage Grotesque SemiBold" pitchFamily="34" charset="-120"/>
              </a:rPr>
              <a:t>Veneciano</a:t>
            </a:r>
            <a:endParaRPr lang="en-US" sz="1000" dirty="0"/>
          </a:p>
        </p:txBody>
      </p:sp>
      <p:sp>
        <p:nvSpPr>
          <p:cNvPr id="19" name="Shape 15"/>
          <p:cNvSpPr/>
          <p:nvPr/>
        </p:nvSpPr>
        <p:spPr>
          <a:xfrm>
            <a:off x="4706764" y="3533403"/>
            <a:ext cx="3945880" cy="1135559"/>
          </a:xfrm>
          <a:prstGeom prst="roundRect">
            <a:avLst>
              <a:gd name="adj" fmla="val 3943"/>
            </a:avLst>
          </a:prstGeom>
          <a:noFill/>
          <a:ln w="4763">
            <a:solidFill>
              <a:srgbClr val="000000">
                <a:alpha val="8000"/>
              </a:srgbClr>
            </a:solidFill>
            <a:prstDash val="solid"/>
          </a:ln>
        </p:spPr>
      </p:sp>
      <p:sp>
        <p:nvSpPr>
          <p:cNvPr id="20" name="Shape 16"/>
          <p:cNvSpPr/>
          <p:nvPr/>
        </p:nvSpPr>
        <p:spPr>
          <a:xfrm>
            <a:off x="4706764" y="3818483"/>
            <a:ext cx="3945880" cy="6663"/>
          </a:xfrm>
          <a:prstGeom prst="rect">
            <a:avLst/>
          </a:prstGeom>
          <a:solidFill>
            <a:srgbClr val="000000">
              <a:alpha val="8000"/>
            </a:srgbClr>
          </a:solidFill>
          <a:ln/>
        </p:spPr>
      </p:sp>
      <p:sp>
        <p:nvSpPr>
          <p:cNvPr id="21" name="Shape 17"/>
          <p:cNvSpPr/>
          <p:nvPr/>
        </p:nvSpPr>
        <p:spPr>
          <a:xfrm>
            <a:off x="4706764" y="4101182"/>
            <a:ext cx="3945880" cy="6663"/>
          </a:xfrm>
          <a:prstGeom prst="rect">
            <a:avLst/>
          </a:prstGeom>
          <a:solidFill>
            <a:srgbClr val="000000">
              <a:alpha val="8000"/>
            </a:srgbClr>
          </a:solidFill>
          <a:ln/>
        </p:spPr>
      </p:sp>
      <p:sp>
        <p:nvSpPr>
          <p:cNvPr id="22" name="Shape 18"/>
          <p:cNvSpPr/>
          <p:nvPr/>
        </p:nvSpPr>
        <p:spPr>
          <a:xfrm>
            <a:off x="4706764" y="4383881"/>
            <a:ext cx="3945880" cy="6663"/>
          </a:xfrm>
          <a:prstGeom prst="rect">
            <a:avLst/>
          </a:prstGeom>
          <a:solidFill>
            <a:srgbClr val="000000">
              <a:alpha val="8000"/>
            </a:srgbClr>
          </a:solidFill>
          <a:ln/>
        </p:spPr>
      </p:sp>
      <p:sp>
        <p:nvSpPr>
          <p:cNvPr id="23" name="Text 19"/>
          <p:cNvSpPr/>
          <p:nvPr/>
        </p:nvSpPr>
        <p:spPr>
          <a:xfrm>
            <a:off x="4818683" y="3597846"/>
            <a:ext cx="1555849" cy="158576"/>
          </a:xfrm>
          <a:prstGeom prst="rect">
            <a:avLst/>
          </a:prstGeom>
          <a:noFill/>
          <a:ln/>
        </p:spPr>
        <p:txBody>
          <a:bodyPr wrap="none" lIns="0" tIns="0" rIns="0" bIns="0" rtlCol="0" anchor="t"/>
          <a:lstStyle/>
          <a:p>
            <a:pPr algn="l" indent="0" marL="0">
              <a:lnSpc>
                <a:spcPct val="124000"/>
              </a:lnSpc>
              <a:buNone/>
            </a:pPr>
            <a:r>
              <a:rPr lang="en-US" sz="800" b="1" dirty="0">
                <a:solidFill>
                  <a:srgbClr val="2C2926"/>
                </a:solidFill>
                <a:latin typeface="Inter Bold" pitchFamily="34" charset="0"/>
                <a:ea typeface="Inter Bold" pitchFamily="34" charset="-122"/>
                <a:cs typeface="Inter Bold" pitchFamily="34" charset="-120"/>
              </a:rPr>
              <a:t>Size</a:t>
            </a:r>
            <a:endParaRPr lang="en-US" sz="800" dirty="0"/>
          </a:p>
        </p:txBody>
      </p:sp>
      <p:sp>
        <p:nvSpPr>
          <p:cNvPr id="24" name="Text 20"/>
          <p:cNvSpPr/>
          <p:nvPr/>
        </p:nvSpPr>
        <p:spPr>
          <a:xfrm>
            <a:off x="6130454" y="3597846"/>
            <a:ext cx="1555849" cy="158576"/>
          </a:xfrm>
          <a:prstGeom prst="rect">
            <a:avLst/>
          </a:prstGeom>
          <a:noFill/>
          <a:ln/>
        </p:spPr>
        <p:txBody>
          <a:bodyPr wrap="none" lIns="0" tIns="0" rIns="0" bIns="0" rtlCol="0" anchor="t"/>
          <a:lstStyle/>
          <a:p>
            <a:pPr algn="l" indent="0" marL="0">
              <a:lnSpc>
                <a:spcPct val="124000"/>
              </a:lnSpc>
              <a:buNone/>
            </a:pPr>
            <a:r>
              <a:rPr lang="en-US" sz="800" b="1" dirty="0">
                <a:solidFill>
                  <a:srgbClr val="2C2926"/>
                </a:solidFill>
                <a:latin typeface="Inter Bold" pitchFamily="34" charset="0"/>
                <a:ea typeface="Inter Bold" pitchFamily="34" charset="-122"/>
                <a:cs typeface="Inter Bold" pitchFamily="34" charset="-120"/>
              </a:rPr>
              <a:t>Plain</a:t>
            </a:r>
            <a:endParaRPr lang="en-US" sz="800" dirty="0"/>
          </a:p>
        </p:txBody>
      </p:sp>
      <p:sp>
        <p:nvSpPr>
          <p:cNvPr id="25" name="Text 21"/>
          <p:cNvSpPr/>
          <p:nvPr/>
        </p:nvSpPr>
        <p:spPr>
          <a:xfrm>
            <a:off x="7442225" y="3597846"/>
            <a:ext cx="1555849" cy="158576"/>
          </a:xfrm>
          <a:prstGeom prst="rect">
            <a:avLst/>
          </a:prstGeom>
          <a:noFill/>
          <a:ln/>
        </p:spPr>
        <p:txBody>
          <a:bodyPr wrap="none" lIns="0" tIns="0" rIns="0" bIns="0" rtlCol="0" anchor="t"/>
          <a:lstStyle/>
          <a:p>
            <a:pPr algn="l" indent="0" marL="0">
              <a:lnSpc>
                <a:spcPct val="124000"/>
              </a:lnSpc>
              <a:buNone/>
            </a:pPr>
            <a:r>
              <a:rPr lang="en-US" sz="800" b="1" dirty="0">
                <a:solidFill>
                  <a:srgbClr val="2C2926"/>
                </a:solidFill>
                <a:latin typeface="Inter Bold" pitchFamily="34" charset="0"/>
                <a:ea typeface="Inter Bold" pitchFamily="34" charset="-122"/>
                <a:cs typeface="Inter Bold" pitchFamily="34" charset="-120"/>
              </a:rPr>
              <a:t>+ Plate</a:t>
            </a:r>
            <a:endParaRPr lang="en-US" sz="800" dirty="0"/>
          </a:p>
        </p:txBody>
      </p:sp>
      <p:sp>
        <p:nvSpPr>
          <p:cNvPr id="26" name="Text 22"/>
          <p:cNvSpPr/>
          <p:nvPr/>
        </p:nvSpPr>
        <p:spPr>
          <a:xfrm>
            <a:off x="4818683" y="3880545"/>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2mm</a:t>
            </a:r>
            <a:endParaRPr lang="en-US" sz="800" dirty="0"/>
          </a:p>
        </p:txBody>
      </p:sp>
      <p:sp>
        <p:nvSpPr>
          <p:cNvPr id="27" name="Text 23"/>
          <p:cNvSpPr/>
          <p:nvPr/>
        </p:nvSpPr>
        <p:spPr>
          <a:xfrm>
            <a:off x="6130454" y="3880545"/>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$100,000</a:t>
            </a:r>
            <a:endParaRPr lang="en-US" sz="800" dirty="0"/>
          </a:p>
        </p:txBody>
      </p:sp>
      <p:sp>
        <p:nvSpPr>
          <p:cNvPr id="28" name="Text 24"/>
          <p:cNvSpPr/>
          <p:nvPr/>
        </p:nvSpPr>
        <p:spPr>
          <a:xfrm>
            <a:off x="7442225" y="3880545"/>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$130,000</a:t>
            </a:r>
            <a:endParaRPr lang="en-US" sz="800" dirty="0"/>
          </a:p>
        </p:txBody>
      </p:sp>
      <p:sp>
        <p:nvSpPr>
          <p:cNvPr id="29" name="Text 25"/>
          <p:cNvSpPr/>
          <p:nvPr/>
        </p:nvSpPr>
        <p:spPr>
          <a:xfrm>
            <a:off x="4818683" y="4163244"/>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4mm</a:t>
            </a:r>
            <a:endParaRPr lang="en-US" sz="800" dirty="0"/>
          </a:p>
        </p:txBody>
      </p:sp>
      <p:sp>
        <p:nvSpPr>
          <p:cNvPr id="30" name="Text 26"/>
          <p:cNvSpPr/>
          <p:nvPr/>
        </p:nvSpPr>
        <p:spPr>
          <a:xfrm>
            <a:off x="6130454" y="4163244"/>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$130,000</a:t>
            </a:r>
            <a:endParaRPr lang="en-US" sz="800" dirty="0"/>
          </a:p>
        </p:txBody>
      </p:sp>
      <p:sp>
        <p:nvSpPr>
          <p:cNvPr id="31" name="Text 27"/>
          <p:cNvSpPr/>
          <p:nvPr/>
        </p:nvSpPr>
        <p:spPr>
          <a:xfrm>
            <a:off x="7442225" y="4163244"/>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$160,000</a:t>
            </a:r>
            <a:endParaRPr lang="en-US" sz="800" dirty="0"/>
          </a:p>
        </p:txBody>
      </p:sp>
      <p:sp>
        <p:nvSpPr>
          <p:cNvPr id="32" name="Text 28"/>
          <p:cNvSpPr/>
          <p:nvPr/>
        </p:nvSpPr>
        <p:spPr>
          <a:xfrm>
            <a:off x="4818683" y="4445943"/>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6mm</a:t>
            </a:r>
            <a:endParaRPr lang="en-US" sz="800" dirty="0"/>
          </a:p>
        </p:txBody>
      </p:sp>
      <p:sp>
        <p:nvSpPr>
          <p:cNvPr id="33" name="Text 29"/>
          <p:cNvSpPr/>
          <p:nvPr/>
        </p:nvSpPr>
        <p:spPr>
          <a:xfrm>
            <a:off x="6130454" y="4445943"/>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$150,000</a:t>
            </a:r>
            <a:endParaRPr lang="en-US" sz="800" dirty="0"/>
          </a:p>
        </p:txBody>
      </p:sp>
      <p:sp>
        <p:nvSpPr>
          <p:cNvPr id="34" name="Text 30"/>
          <p:cNvSpPr/>
          <p:nvPr/>
        </p:nvSpPr>
        <p:spPr>
          <a:xfrm>
            <a:off x="7442225" y="4445943"/>
            <a:ext cx="1555849" cy="158576"/>
          </a:xfrm>
          <a:prstGeom prst="rect">
            <a:avLst/>
          </a:prstGeom>
          <a:noFill/>
          <a:ln/>
        </p:spPr>
        <p:txBody>
          <a:bodyPr wrap="none" lIns="0" tIns="0" rIns="0" bIns="0" rtlCol="0" anchor="t"/>
          <a:lstStyle/>
          <a:p>
            <a:pPr algn="l" indent="0" marL="0">
              <a:lnSpc>
                <a:spcPct val="124000"/>
              </a:lnSpc>
              <a:buNone/>
            </a:pPr>
            <a:r>
              <a:rPr lang="en-US" sz="800" dirty="0">
                <a:solidFill>
                  <a:srgbClr val="2C2926"/>
                </a:solidFill>
                <a:latin typeface="Inter" pitchFamily="34" charset="0"/>
                <a:ea typeface="Inter" pitchFamily="34" charset="-122"/>
                <a:cs typeface="Inter" pitchFamily="34" charset="-120"/>
              </a:rPr>
              <a:t>$190,000</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spTree>
      <p:nvGrpSpPr>
        <p:cNvPr id="1" name=""/>
        <p:cNvGrpSpPr/>
        <p:nvPr/>
      </p:nvGrpSpPr>
      <p:grpSpPr>
        <a:xfrm>
          <a:off x="0" y="0"/>
          <a:ext cx="0" cy="0"/>
          <a:chOff x="0" y="0"/>
          <a:chExt cx="0" cy="0"/>
        </a:xfrm>
      </p:grpSpPr>
      <p:sp>
        <p:nvSpPr>
          <p:cNvPr id="2" name="Text 0"/>
          <p:cNvSpPr/>
          <p:nvPr/>
        </p:nvSpPr>
        <p:spPr>
          <a:xfrm>
            <a:off x="496119" y="359643"/>
            <a:ext cx="8151763" cy="256803"/>
          </a:xfrm>
          <a:prstGeom prst="rect">
            <a:avLst/>
          </a:prstGeom>
          <a:noFill/>
          <a:ln/>
        </p:spPr>
        <p:txBody>
          <a:bodyPr wrap="none" lIns="0" tIns="0" rIns="0" bIns="0" rtlCol="0" anchor="t"/>
          <a:lstStyle/>
          <a:p>
            <a:pPr algn="l" indent="0" marL="0">
              <a:lnSpc>
                <a:spcPct val="104000"/>
              </a:lnSpc>
              <a:buNone/>
            </a:pPr>
            <a:r>
              <a:rPr lang="en-US" sz="1600" dirty="0">
                <a:solidFill>
                  <a:srgbClr val="2C2926"/>
                </a:solidFill>
                <a:latin typeface="Bricolage Grotesque SemiBold" pitchFamily="34" charset="0"/>
                <a:ea typeface="Bricolage Grotesque SemiBold" pitchFamily="34" charset="-122"/>
                <a:cs typeface="Bricolage Grotesque SemiBold" pitchFamily="34" charset="-120"/>
              </a:rPr>
              <a:t>Pulso </a:t>
            </a:r>
            <a:pPr algn="l" indent="0" marL="0">
              <a:lnSpc>
                <a:spcPct val="104000"/>
              </a:lnSpc>
              <a:buNone/>
            </a:pPr>
            <a:r>
              <a:rPr lang="en-US" sz="1600" dirty="0">
                <a:solidFill>
                  <a:srgbClr val="D4A017"/>
                </a:solidFill>
                <a:latin typeface="Bricolage Grotesque SemiBold" pitchFamily="34" charset="0"/>
                <a:ea typeface="Bricolage Grotesque SemiBold" pitchFamily="34" charset="-122"/>
                <a:cs typeface="Bricolage Grotesque SemiBold" pitchFamily="34" charset="-120"/>
              </a:rPr>
              <a:t>Lazo</a:t>
            </a:r>
            <a:endParaRPr lang="en-US" sz="1600" dirty="0"/>
          </a:p>
        </p:txBody>
      </p:sp>
      <p:pic>
        <p:nvPicPr>
          <p:cNvPr id="3" name="Image 0" descr="preencoded.png">    </p:cNvPr>
          <p:cNvPicPr>
            <a:picLocks noChangeAspect="1"/>
          </p:cNvPicPr>
          <p:nvPr/>
        </p:nvPicPr>
        <p:blipFill>
          <a:blip r:embed="rId1"/>
          <a:stretch>
            <a:fillRect/>
          </a:stretch>
        </p:blipFill>
        <p:spPr>
          <a:xfrm>
            <a:off x="496119" y="839688"/>
            <a:ext cx="2648992" cy="2199605"/>
          </a:xfrm>
          <a:prstGeom prst="rect">
            <a:avLst/>
          </a:prstGeom>
        </p:spPr>
      </p:pic>
      <p:pic>
        <p:nvPicPr>
          <p:cNvPr id="4" name="Image 1" descr="preencoded.png">    </p:cNvPr>
          <p:cNvPicPr>
            <a:picLocks noChangeAspect="1"/>
          </p:cNvPicPr>
          <p:nvPr/>
        </p:nvPicPr>
        <p:blipFill>
          <a:blip r:embed="rId2"/>
          <a:stretch>
            <a:fillRect/>
          </a:stretch>
        </p:blipFill>
        <p:spPr>
          <a:xfrm>
            <a:off x="4702076" y="839688"/>
            <a:ext cx="2526357" cy="2199531"/>
          </a:xfrm>
          <a:prstGeom prst="rect">
            <a:avLst/>
          </a:prstGeom>
        </p:spPr>
      </p:pic>
      <p:sp>
        <p:nvSpPr>
          <p:cNvPr id="5" name="Text 1"/>
          <p:cNvSpPr/>
          <p:nvPr/>
        </p:nvSpPr>
        <p:spPr>
          <a:xfrm>
            <a:off x="4702076" y="3134916"/>
            <a:ext cx="3950568" cy="160511"/>
          </a:xfrm>
          <a:prstGeom prst="rect">
            <a:avLst/>
          </a:prstGeom>
          <a:noFill/>
          <a:ln/>
        </p:spPr>
        <p:txBody>
          <a:bodyPr wrap="none" lIns="0" tIns="0" rIns="0" bIns="0" rtlCol="0" anchor="t"/>
          <a:lstStyle/>
          <a:p>
            <a:pPr algn="l" indent="0" marL="0">
              <a:lnSpc>
                <a:spcPct val="104000"/>
              </a:lnSpc>
              <a:buNone/>
            </a:pPr>
            <a:r>
              <a:rPr lang="en-US" sz="1000" dirty="0">
                <a:solidFill>
                  <a:srgbClr val="2C2926"/>
                </a:solidFill>
                <a:latin typeface="Bricolage Grotesque SemiBold" pitchFamily="34" charset="0"/>
                <a:ea typeface="Bricolage Grotesque SemiBold" pitchFamily="34" charset="-122"/>
                <a:cs typeface="Bricolage Grotesque SemiBold" pitchFamily="34" charset="-120"/>
              </a:rPr>
              <a:t>Lazo — Rope Bracelet Pricing</a:t>
            </a:r>
            <a:endParaRPr lang="en-US" sz="1000" dirty="0"/>
          </a:p>
        </p:txBody>
      </p:sp>
      <p:sp>
        <p:nvSpPr>
          <p:cNvPr id="6" name="Shape 2"/>
          <p:cNvSpPr/>
          <p:nvPr/>
        </p:nvSpPr>
        <p:spPr>
          <a:xfrm>
            <a:off x="4702076" y="3391123"/>
            <a:ext cx="3950568" cy="1070372"/>
          </a:xfrm>
          <a:prstGeom prst="roundRect">
            <a:avLst>
              <a:gd name="adj" fmla="val 4031"/>
            </a:avLst>
          </a:prstGeom>
          <a:noFill/>
          <a:ln w="4763">
            <a:solidFill>
              <a:srgbClr val="000000">
                <a:alpha val="8000"/>
              </a:srgbClr>
            </a:solidFill>
            <a:prstDash val="solid"/>
          </a:ln>
        </p:spPr>
      </p:sp>
      <p:sp>
        <p:nvSpPr>
          <p:cNvPr id="7" name="Shape 3"/>
          <p:cNvSpPr/>
          <p:nvPr/>
        </p:nvSpPr>
        <p:spPr>
          <a:xfrm>
            <a:off x="4702076" y="3659907"/>
            <a:ext cx="3950568" cy="6420"/>
          </a:xfrm>
          <a:prstGeom prst="rect">
            <a:avLst/>
          </a:prstGeom>
          <a:solidFill>
            <a:srgbClr val="000000">
              <a:alpha val="8000"/>
            </a:srgbClr>
          </a:solidFill>
          <a:ln/>
        </p:spPr>
      </p:sp>
      <p:sp>
        <p:nvSpPr>
          <p:cNvPr id="8" name="Shape 4"/>
          <p:cNvSpPr/>
          <p:nvPr/>
        </p:nvSpPr>
        <p:spPr>
          <a:xfrm>
            <a:off x="4702076" y="3926309"/>
            <a:ext cx="3950568" cy="6420"/>
          </a:xfrm>
          <a:prstGeom prst="rect">
            <a:avLst/>
          </a:prstGeom>
          <a:solidFill>
            <a:srgbClr val="000000">
              <a:alpha val="8000"/>
            </a:srgbClr>
          </a:solidFill>
          <a:ln/>
        </p:spPr>
      </p:sp>
      <p:sp>
        <p:nvSpPr>
          <p:cNvPr id="9" name="Shape 5"/>
          <p:cNvSpPr/>
          <p:nvPr/>
        </p:nvSpPr>
        <p:spPr>
          <a:xfrm>
            <a:off x="4702076" y="4192712"/>
            <a:ext cx="3950568" cy="6420"/>
          </a:xfrm>
          <a:prstGeom prst="rect">
            <a:avLst/>
          </a:prstGeom>
          <a:solidFill>
            <a:srgbClr val="000000">
              <a:alpha val="8000"/>
            </a:srgbClr>
          </a:solidFill>
          <a:ln/>
        </p:spPr>
      </p:sp>
      <p:sp>
        <p:nvSpPr>
          <p:cNvPr id="10" name="Text 6"/>
          <p:cNvSpPr/>
          <p:nvPr/>
        </p:nvSpPr>
        <p:spPr>
          <a:xfrm>
            <a:off x="4809604" y="3451622"/>
            <a:ext cx="2222302" cy="150168"/>
          </a:xfrm>
          <a:prstGeom prst="rect">
            <a:avLst/>
          </a:prstGeom>
          <a:noFill/>
          <a:ln/>
        </p:spPr>
        <p:txBody>
          <a:bodyPr wrap="none" lIns="0" tIns="0" rIns="0" bIns="0" rtlCol="0" anchor="t"/>
          <a:lstStyle/>
          <a:p>
            <a:pPr algn="l" indent="0" marL="0">
              <a:lnSpc>
                <a:spcPct val="122000"/>
              </a:lnSpc>
              <a:buNone/>
            </a:pPr>
            <a:r>
              <a:rPr lang="en-US" sz="800" b="1" dirty="0">
                <a:solidFill>
                  <a:srgbClr val="2C2926"/>
                </a:solidFill>
                <a:latin typeface="Inter Bold" pitchFamily="34" charset="0"/>
                <a:ea typeface="Inter Bold" pitchFamily="34" charset="-122"/>
                <a:cs typeface="Inter Bold" pitchFamily="34" charset="-120"/>
              </a:rPr>
              <a:t>Size</a:t>
            </a:r>
            <a:endParaRPr lang="en-US" sz="800" dirty="0"/>
          </a:p>
        </p:txBody>
      </p:sp>
      <p:sp>
        <p:nvSpPr>
          <p:cNvPr id="11" name="Text 7"/>
          <p:cNvSpPr/>
          <p:nvPr/>
        </p:nvSpPr>
        <p:spPr>
          <a:xfrm>
            <a:off x="6780088" y="3451622"/>
            <a:ext cx="2222302" cy="150168"/>
          </a:xfrm>
          <a:prstGeom prst="rect">
            <a:avLst/>
          </a:prstGeom>
          <a:noFill/>
          <a:ln/>
        </p:spPr>
        <p:txBody>
          <a:bodyPr wrap="none" lIns="0" tIns="0" rIns="0" bIns="0" rtlCol="0" anchor="t"/>
          <a:lstStyle/>
          <a:p>
            <a:pPr algn="l" indent="0" marL="0">
              <a:lnSpc>
                <a:spcPct val="122000"/>
              </a:lnSpc>
              <a:buNone/>
            </a:pPr>
            <a:r>
              <a:rPr lang="en-US" sz="800" b="1" dirty="0">
                <a:solidFill>
                  <a:srgbClr val="2C2926"/>
                </a:solidFill>
                <a:latin typeface="Inter Bold" pitchFamily="34" charset="0"/>
                <a:ea typeface="Inter Bold" pitchFamily="34" charset="-122"/>
                <a:cs typeface="Inter Bold" pitchFamily="34" charset="-120"/>
              </a:rPr>
              <a:t>Price</a:t>
            </a:r>
            <a:endParaRPr lang="en-US" sz="800" dirty="0"/>
          </a:p>
        </p:txBody>
      </p:sp>
      <p:sp>
        <p:nvSpPr>
          <p:cNvPr id="12" name="Text 8"/>
          <p:cNvSpPr/>
          <p:nvPr/>
        </p:nvSpPr>
        <p:spPr>
          <a:xfrm>
            <a:off x="4809604" y="3718024"/>
            <a:ext cx="2222302" cy="150168"/>
          </a:xfrm>
          <a:prstGeom prst="rect">
            <a:avLst/>
          </a:prstGeom>
          <a:noFill/>
          <a:ln/>
        </p:spPr>
        <p:txBody>
          <a:bodyPr wrap="none" lIns="0" tIns="0" rIns="0" bIns="0" rtlCol="0" anchor="t"/>
          <a:lstStyle/>
          <a:p>
            <a:pPr algn="l" indent="0" marL="0">
              <a:lnSpc>
                <a:spcPct val="122000"/>
              </a:lnSpc>
              <a:buNone/>
            </a:pPr>
            <a:r>
              <a:rPr lang="en-US" sz="800" dirty="0">
                <a:solidFill>
                  <a:srgbClr val="2C2926"/>
                </a:solidFill>
                <a:latin typeface="Inter" pitchFamily="34" charset="0"/>
                <a:ea typeface="Inter" pitchFamily="34" charset="-122"/>
                <a:cs typeface="Inter" pitchFamily="34" charset="-120"/>
              </a:rPr>
              <a:t>2 mm</a:t>
            </a:r>
            <a:endParaRPr lang="en-US" sz="800" dirty="0"/>
          </a:p>
        </p:txBody>
      </p:sp>
      <p:sp>
        <p:nvSpPr>
          <p:cNvPr id="13" name="Text 9"/>
          <p:cNvSpPr/>
          <p:nvPr/>
        </p:nvSpPr>
        <p:spPr>
          <a:xfrm>
            <a:off x="6780088" y="3718024"/>
            <a:ext cx="2222302" cy="150168"/>
          </a:xfrm>
          <a:prstGeom prst="rect">
            <a:avLst/>
          </a:prstGeom>
          <a:noFill/>
          <a:ln/>
        </p:spPr>
        <p:txBody>
          <a:bodyPr wrap="none" lIns="0" tIns="0" rIns="0" bIns="0" rtlCol="0" anchor="t"/>
          <a:lstStyle/>
          <a:p>
            <a:pPr algn="l" indent="0" marL="0">
              <a:lnSpc>
                <a:spcPct val="122000"/>
              </a:lnSpc>
              <a:buNone/>
            </a:pPr>
            <a:r>
              <a:rPr lang="en-US" sz="800" dirty="0">
                <a:solidFill>
                  <a:srgbClr val="2C2926"/>
                </a:solidFill>
                <a:latin typeface="Inter" pitchFamily="34" charset="0"/>
                <a:ea typeface="Inter" pitchFamily="34" charset="-122"/>
                <a:cs typeface="Inter" pitchFamily="34" charset="-120"/>
              </a:rPr>
              <a:t>$100,000</a:t>
            </a:r>
            <a:endParaRPr lang="en-US" sz="800" dirty="0"/>
          </a:p>
        </p:txBody>
      </p:sp>
      <p:sp>
        <p:nvSpPr>
          <p:cNvPr id="14" name="Text 10"/>
          <p:cNvSpPr/>
          <p:nvPr/>
        </p:nvSpPr>
        <p:spPr>
          <a:xfrm>
            <a:off x="4809604" y="3984427"/>
            <a:ext cx="2222302" cy="150168"/>
          </a:xfrm>
          <a:prstGeom prst="rect">
            <a:avLst/>
          </a:prstGeom>
          <a:noFill/>
          <a:ln/>
        </p:spPr>
        <p:txBody>
          <a:bodyPr wrap="none" lIns="0" tIns="0" rIns="0" bIns="0" rtlCol="0" anchor="t"/>
          <a:lstStyle/>
          <a:p>
            <a:pPr algn="l" indent="0" marL="0">
              <a:lnSpc>
                <a:spcPct val="122000"/>
              </a:lnSpc>
              <a:buNone/>
            </a:pPr>
            <a:r>
              <a:rPr lang="en-US" sz="800" dirty="0">
                <a:solidFill>
                  <a:srgbClr val="2C2926"/>
                </a:solidFill>
                <a:latin typeface="Inter" pitchFamily="34" charset="0"/>
                <a:ea typeface="Inter" pitchFamily="34" charset="-122"/>
                <a:cs typeface="Inter" pitchFamily="34" charset="-120"/>
              </a:rPr>
              <a:t>4 mm</a:t>
            </a:r>
            <a:endParaRPr lang="en-US" sz="800" dirty="0"/>
          </a:p>
        </p:txBody>
      </p:sp>
      <p:sp>
        <p:nvSpPr>
          <p:cNvPr id="15" name="Text 11"/>
          <p:cNvSpPr/>
          <p:nvPr/>
        </p:nvSpPr>
        <p:spPr>
          <a:xfrm>
            <a:off x="6780088" y="3984427"/>
            <a:ext cx="2222302" cy="150168"/>
          </a:xfrm>
          <a:prstGeom prst="rect">
            <a:avLst/>
          </a:prstGeom>
          <a:noFill/>
          <a:ln/>
        </p:spPr>
        <p:txBody>
          <a:bodyPr wrap="none" lIns="0" tIns="0" rIns="0" bIns="0" rtlCol="0" anchor="t"/>
          <a:lstStyle/>
          <a:p>
            <a:pPr algn="l" indent="0" marL="0">
              <a:lnSpc>
                <a:spcPct val="122000"/>
              </a:lnSpc>
              <a:buNone/>
            </a:pPr>
            <a:r>
              <a:rPr lang="en-US" sz="800" dirty="0">
                <a:solidFill>
                  <a:srgbClr val="2C2926"/>
                </a:solidFill>
                <a:latin typeface="Inter" pitchFamily="34" charset="0"/>
                <a:ea typeface="Inter" pitchFamily="34" charset="-122"/>
                <a:cs typeface="Inter" pitchFamily="34" charset="-120"/>
              </a:rPr>
              <a:t>$130,000</a:t>
            </a:r>
            <a:endParaRPr lang="en-US" sz="800" dirty="0"/>
          </a:p>
        </p:txBody>
      </p:sp>
      <p:sp>
        <p:nvSpPr>
          <p:cNvPr id="16" name="Text 12"/>
          <p:cNvSpPr/>
          <p:nvPr/>
        </p:nvSpPr>
        <p:spPr>
          <a:xfrm>
            <a:off x="4809604" y="4250829"/>
            <a:ext cx="2222302" cy="150168"/>
          </a:xfrm>
          <a:prstGeom prst="rect">
            <a:avLst/>
          </a:prstGeom>
          <a:noFill/>
          <a:ln/>
        </p:spPr>
        <p:txBody>
          <a:bodyPr wrap="none" lIns="0" tIns="0" rIns="0" bIns="0" rtlCol="0" anchor="t"/>
          <a:lstStyle/>
          <a:p>
            <a:pPr algn="l" indent="0" marL="0">
              <a:lnSpc>
                <a:spcPct val="122000"/>
              </a:lnSpc>
              <a:buNone/>
            </a:pPr>
            <a:r>
              <a:rPr lang="en-US" sz="800" dirty="0">
                <a:solidFill>
                  <a:srgbClr val="2C2926"/>
                </a:solidFill>
                <a:latin typeface="Inter" pitchFamily="34" charset="0"/>
                <a:ea typeface="Inter" pitchFamily="34" charset="-122"/>
                <a:cs typeface="Inter" pitchFamily="34" charset="-120"/>
              </a:rPr>
              <a:t>6 mm</a:t>
            </a:r>
            <a:endParaRPr lang="en-US" sz="800" dirty="0"/>
          </a:p>
        </p:txBody>
      </p:sp>
      <p:sp>
        <p:nvSpPr>
          <p:cNvPr id="17" name="Text 13"/>
          <p:cNvSpPr/>
          <p:nvPr/>
        </p:nvSpPr>
        <p:spPr>
          <a:xfrm>
            <a:off x="6780088" y="4250829"/>
            <a:ext cx="2222302" cy="150168"/>
          </a:xfrm>
          <a:prstGeom prst="rect">
            <a:avLst/>
          </a:prstGeom>
          <a:noFill/>
          <a:ln/>
        </p:spPr>
        <p:txBody>
          <a:bodyPr wrap="none" lIns="0" tIns="0" rIns="0" bIns="0" rtlCol="0" anchor="t"/>
          <a:lstStyle/>
          <a:p>
            <a:pPr algn="l" indent="0" marL="0">
              <a:lnSpc>
                <a:spcPct val="122000"/>
              </a:lnSpc>
              <a:buNone/>
            </a:pPr>
            <a:r>
              <a:rPr lang="en-US" sz="800" dirty="0">
                <a:solidFill>
                  <a:srgbClr val="2C2926"/>
                </a:solidFill>
                <a:latin typeface="Inter" pitchFamily="34" charset="0"/>
                <a:ea typeface="Inter" pitchFamily="34" charset="-122"/>
                <a:cs typeface="Inter" pitchFamily="34" charset="-120"/>
              </a:rPr>
              <a:t>$150,000</a:t>
            </a:r>
            <a:endParaRPr lang="en-US" sz="800" dirty="0"/>
          </a:p>
        </p:txBody>
      </p:sp>
      <p:sp>
        <p:nvSpPr>
          <p:cNvPr id="18" name="Text 14"/>
          <p:cNvSpPr/>
          <p:nvPr/>
        </p:nvSpPr>
        <p:spPr>
          <a:xfrm>
            <a:off x="4702076" y="4557192"/>
            <a:ext cx="4407768" cy="150168"/>
          </a:xfrm>
          <a:prstGeom prst="rect">
            <a:avLst/>
          </a:prstGeom>
          <a:noFill/>
          <a:ln/>
        </p:spPr>
        <p:txBody>
          <a:bodyPr wrap="none" lIns="0" tIns="0" rIns="0" bIns="0" rtlCol="0" anchor="t"/>
          <a:lstStyle/>
          <a:p>
            <a:pPr algn="l" indent="0" marL="0">
              <a:lnSpc>
                <a:spcPct val="122000"/>
              </a:lnSpc>
              <a:buNone/>
            </a:pPr>
            <a:r>
              <a:rPr lang="en-US" sz="800" dirty="0">
                <a:solidFill>
                  <a:srgbClr val="2C2926"/>
                </a:solidFill>
                <a:latin typeface="Inter" pitchFamily="34" charset="0"/>
                <a:ea typeface="Inter" pitchFamily="34" charset="-122"/>
                <a:cs typeface="Inter" pitchFamily="34" charset="-120"/>
              </a:rPr>
              <a:t>No plate option — the rope chain speaks for itself.</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spTree>
      <p:nvGrpSpPr>
        <p:cNvPr id="1" name=""/>
        <p:cNvGrpSpPr/>
        <p:nvPr/>
      </p:nvGrpSpPr>
      <p:grpSpPr>
        <a:xfrm>
          <a:off x="0" y="0"/>
          <a:ext cx="0" cy="0"/>
          <a:chOff x="0" y="0"/>
          <a:chExt cx="0" cy="0"/>
        </a:xfrm>
      </p:grpSpPr>
      <p:sp>
        <p:nvSpPr>
          <p:cNvPr id="2" name="Text 0"/>
          <p:cNvSpPr/>
          <p:nvPr/>
        </p:nvSpPr>
        <p:spPr>
          <a:xfrm>
            <a:off x="496119" y="389632"/>
            <a:ext cx="8151763" cy="208359"/>
          </a:xfrm>
          <a:prstGeom prst="rect">
            <a:avLst/>
          </a:prstGeom>
          <a:noFill/>
          <a:ln/>
        </p:spPr>
        <p:txBody>
          <a:bodyPr wrap="none" lIns="0" tIns="0" rIns="0" bIns="0" rtlCol="0" anchor="t"/>
          <a:lstStyle/>
          <a:p>
            <a:pPr algn="l" indent="0" marL="0">
              <a:lnSpc>
                <a:spcPct val="104000"/>
              </a:lnSpc>
              <a:buNone/>
            </a:pPr>
            <a:r>
              <a:rPr lang="en-US" sz="1300" dirty="0">
                <a:solidFill>
                  <a:srgbClr val="2C2926"/>
                </a:solidFill>
                <a:latin typeface="Bricolage Grotesque SemiBold" pitchFamily="34" charset="0"/>
                <a:ea typeface="Bricolage Grotesque SemiBold" pitchFamily="34" charset="-122"/>
                <a:cs typeface="Bricolage Grotesque SemiBold" pitchFamily="34" charset="-120"/>
              </a:rPr>
              <a:t>Pulso </a:t>
            </a:r>
            <a:pPr algn="l" indent="0" marL="0">
              <a:lnSpc>
                <a:spcPct val="104000"/>
              </a:lnSpc>
              <a:buNone/>
            </a:pPr>
            <a:r>
              <a:rPr lang="en-US" sz="1300" dirty="0">
                <a:solidFill>
                  <a:srgbClr val="D4A017"/>
                </a:solidFill>
                <a:latin typeface="Bricolage Grotesque SemiBold" pitchFamily="34" charset="0"/>
                <a:ea typeface="Bricolage Grotesque SemiBold" pitchFamily="34" charset="-122"/>
                <a:cs typeface="Bricolage Grotesque SemiBold" pitchFamily="34" charset="-120"/>
              </a:rPr>
              <a:t>Tennis</a:t>
            </a:r>
            <a:endParaRPr lang="en-US" sz="1300" dirty="0"/>
          </a:p>
        </p:txBody>
      </p:sp>
      <p:sp>
        <p:nvSpPr>
          <p:cNvPr id="3" name="Text 1"/>
          <p:cNvSpPr/>
          <p:nvPr/>
        </p:nvSpPr>
        <p:spPr>
          <a:xfrm>
            <a:off x="496119" y="709985"/>
            <a:ext cx="8151763" cy="222945"/>
          </a:xfrm>
          <a:prstGeom prst="rect">
            <a:avLst/>
          </a:prstGeom>
          <a:noFill/>
          <a:ln/>
        </p:spPr>
        <p:txBody>
          <a:bodyPr wrap="square" lIns="0" tIns="0" rIns="0" bIns="0" rtlCol="0" anchor="t">
            <a:normAutofit/>
          </a:bodyPr>
          <a:lstStyle/>
          <a:p>
            <a:pPr algn="l" indent="0" marL="0">
              <a:lnSpc>
                <a:spcPct val="111000"/>
              </a:lnSpc>
              <a:buNone/>
            </a:pPr>
            <a:r>
              <a:rPr lang="en-US" sz="650" dirty="0">
                <a:solidFill>
                  <a:srgbClr val="2C2926"/>
                </a:solidFill>
                <a:latin typeface="Inter" pitchFamily="34" charset="0"/>
                <a:ea typeface="Inter" pitchFamily="34" charset="-122"/>
                <a:cs typeface="Inter" pitchFamily="34" charset="-120"/>
              </a:rPr>
              <a:t>The Tennis bracelet is the crown jewel of wrist accessories — a continuous row of brilliant stones set in 18K gold-plated bezels. Available in classic round-cut diamonds, vibrant Colombian emeralds, rectangular stones, square-cut gems in black, green, and blue — there is a Tennis for every taste and every occasion. All priced at </a:t>
            </a:r>
            <a:pPr algn="l" indent="0" marL="0">
              <a:lnSpc>
                <a:spcPct val="111000"/>
              </a:lnSpc>
              <a:buNone/>
            </a:pPr>
            <a:r>
              <a:rPr lang="en-US" sz="650" b="1" dirty="0">
                <a:solidFill>
                  <a:srgbClr val="2C2926"/>
                </a:solidFill>
                <a:latin typeface="Inter Bold" pitchFamily="34" charset="0"/>
                <a:ea typeface="Inter Bold" pitchFamily="34" charset="-122"/>
                <a:cs typeface="Inter Bold" pitchFamily="34" charset="-120"/>
              </a:rPr>
              <a:t>$150,000</a:t>
            </a:r>
            <a:pPr algn="l" indent="0" marL="0">
              <a:lnSpc>
                <a:spcPct val="111000"/>
              </a:lnSpc>
              <a:buNone/>
            </a:pPr>
            <a:r>
              <a:rPr lang="en-US" sz="650" dirty="0">
                <a:solidFill>
                  <a:srgbClr val="2C2926"/>
                </a:solidFill>
                <a:latin typeface="Inter" pitchFamily="34" charset="0"/>
                <a:ea typeface="Inter" pitchFamily="34" charset="-122"/>
                <a:cs typeface="Inter" pitchFamily="34" charset="-120"/>
              </a:rPr>
              <a:t>.</a:t>
            </a:r>
            <a:endParaRPr lang="en-US" sz="650" dirty="0"/>
          </a:p>
        </p:txBody>
      </p:sp>
      <p:pic>
        <p:nvPicPr>
          <p:cNvPr id="4" name="Image 0" descr="preencoded.png">    </p:cNvPr>
          <p:cNvPicPr>
            <a:picLocks noChangeAspect="1"/>
          </p:cNvPicPr>
          <p:nvPr/>
        </p:nvPicPr>
        <p:blipFill>
          <a:blip r:embed="rId1"/>
          <a:stretch>
            <a:fillRect/>
          </a:stretch>
        </p:blipFill>
        <p:spPr>
          <a:xfrm>
            <a:off x="496119" y="1058838"/>
            <a:ext cx="2152352" cy="1784524"/>
          </a:xfrm>
          <a:prstGeom prst="rect">
            <a:avLst/>
          </a:prstGeom>
        </p:spPr>
      </p:pic>
      <p:pic>
        <p:nvPicPr>
          <p:cNvPr id="5" name="Image 1" descr="preencoded.png">    </p:cNvPr>
          <p:cNvPicPr>
            <a:picLocks noChangeAspect="1"/>
          </p:cNvPicPr>
          <p:nvPr/>
        </p:nvPicPr>
        <p:blipFill>
          <a:blip r:embed="rId2"/>
          <a:stretch>
            <a:fillRect/>
          </a:stretch>
        </p:blipFill>
        <p:spPr>
          <a:xfrm>
            <a:off x="4678412" y="1058838"/>
            <a:ext cx="1807964" cy="1784524"/>
          </a:xfrm>
          <a:prstGeom prst="rect">
            <a:avLst/>
          </a:prstGeom>
        </p:spPr>
      </p:pic>
      <p:pic>
        <p:nvPicPr>
          <p:cNvPr id="6" name="Image 2" descr="preencoded.png">    </p:cNvPr>
          <p:cNvPicPr>
            <a:picLocks noChangeAspect="1"/>
          </p:cNvPicPr>
          <p:nvPr/>
        </p:nvPicPr>
        <p:blipFill>
          <a:blip r:embed="rId3"/>
          <a:stretch>
            <a:fillRect/>
          </a:stretch>
        </p:blipFill>
        <p:spPr>
          <a:xfrm>
            <a:off x="4678412" y="2906316"/>
            <a:ext cx="2319933" cy="1784524"/>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spTree>
      <p:nvGrpSpPr>
        <p:cNvPr id="1" name=""/>
        <p:cNvGrpSpPr/>
        <p:nvPr/>
      </p:nvGrpSpPr>
      <p:grpSpPr>
        <a:xfrm>
          <a:off x="0" y="0"/>
          <a:ext cx="0" cy="0"/>
          <a:chOff x="0" y="0"/>
          <a:chExt cx="0" cy="0"/>
        </a:xfrm>
      </p:grpSpPr>
      <p:sp>
        <p:nvSpPr>
          <p:cNvPr id="2" name="Text 0"/>
          <p:cNvSpPr/>
          <p:nvPr/>
        </p:nvSpPr>
        <p:spPr>
          <a:xfrm>
            <a:off x="496119" y="372591"/>
            <a:ext cx="8151763" cy="208359"/>
          </a:xfrm>
          <a:prstGeom prst="rect">
            <a:avLst/>
          </a:prstGeom>
          <a:noFill/>
          <a:ln/>
        </p:spPr>
        <p:txBody>
          <a:bodyPr wrap="none" lIns="0" tIns="0" rIns="0" bIns="0" rtlCol="0" anchor="t"/>
          <a:lstStyle/>
          <a:p>
            <a:pPr algn="l" indent="0" marL="0">
              <a:lnSpc>
                <a:spcPct val="104000"/>
              </a:lnSpc>
              <a:buNone/>
            </a:pPr>
            <a:r>
              <a:rPr lang="en-US" sz="1300" dirty="0">
                <a:solidFill>
                  <a:srgbClr val="2C2926"/>
                </a:solidFill>
                <a:latin typeface="Bricolage Grotesque SemiBold" pitchFamily="34" charset="0"/>
                <a:ea typeface="Bricolage Grotesque SemiBold" pitchFamily="34" charset="-122"/>
                <a:cs typeface="Bricolage Grotesque SemiBold" pitchFamily="34" charset="-120"/>
              </a:rPr>
              <a:t>Tennis </a:t>
            </a:r>
            <a:pPr algn="l" indent="0" marL="0">
              <a:lnSpc>
                <a:spcPct val="104000"/>
              </a:lnSpc>
              <a:buNone/>
            </a:pPr>
            <a:r>
              <a:rPr lang="en-US" sz="1300" dirty="0">
                <a:solidFill>
                  <a:srgbClr val="D4A017"/>
                </a:solidFill>
                <a:latin typeface="Bricolage Grotesque SemiBold" pitchFamily="34" charset="0"/>
                <a:ea typeface="Bricolage Grotesque SemiBold" pitchFamily="34" charset="-122"/>
                <a:cs typeface="Bricolage Grotesque SemiBold" pitchFamily="34" charset="-120"/>
              </a:rPr>
              <a:t>Rectangular</a:t>
            </a:r>
            <a:pPr algn="l" indent="0" marL="0">
              <a:lnSpc>
                <a:spcPct val="104000"/>
              </a:lnSpc>
              <a:buNone/>
            </a:pPr>
            <a:r>
              <a:rPr lang="en-US" sz="1300" dirty="0">
                <a:solidFill>
                  <a:srgbClr val="2C2926"/>
                </a:solidFill>
                <a:latin typeface="Bricolage Grotesque SemiBold" pitchFamily="34" charset="0"/>
                <a:ea typeface="Bricolage Grotesque SemiBold" pitchFamily="34" charset="-122"/>
                <a:cs typeface="Bricolage Grotesque SemiBold" pitchFamily="34" charset="-120"/>
              </a:rPr>
              <a:t> &amp; </a:t>
            </a:r>
            <a:pPr algn="l" indent="0" marL="0">
              <a:lnSpc>
                <a:spcPct val="104000"/>
              </a:lnSpc>
              <a:buNone/>
            </a:pPr>
            <a:r>
              <a:rPr lang="en-US" sz="1300" dirty="0">
                <a:solidFill>
                  <a:srgbClr val="D4A017"/>
                </a:solidFill>
                <a:latin typeface="Bricolage Grotesque SemiBold" pitchFamily="34" charset="0"/>
                <a:ea typeface="Bricolage Grotesque SemiBold" pitchFamily="34" charset="-122"/>
                <a:cs typeface="Bricolage Grotesque SemiBold" pitchFamily="34" charset="-120"/>
              </a:rPr>
              <a:t>Square</a:t>
            </a:r>
            <a:endParaRPr lang="en-US" sz="1300" dirty="0"/>
          </a:p>
        </p:txBody>
      </p:sp>
      <p:pic>
        <p:nvPicPr>
          <p:cNvPr id="3" name="Image 0" descr="preencoded.png">    </p:cNvPr>
          <p:cNvPicPr>
            <a:picLocks noChangeAspect="1"/>
          </p:cNvPicPr>
          <p:nvPr/>
        </p:nvPicPr>
        <p:blipFill>
          <a:blip r:embed="rId1"/>
          <a:stretch>
            <a:fillRect/>
          </a:stretch>
        </p:blipFill>
        <p:spPr>
          <a:xfrm>
            <a:off x="496119" y="727844"/>
            <a:ext cx="2152352" cy="1784524"/>
          </a:xfrm>
          <a:prstGeom prst="rect">
            <a:avLst/>
          </a:prstGeom>
        </p:spPr>
      </p:pic>
      <p:pic>
        <p:nvPicPr>
          <p:cNvPr id="4" name="Image 1" descr="preencoded.png">    </p:cNvPr>
          <p:cNvPicPr>
            <a:picLocks noChangeAspect="1"/>
          </p:cNvPicPr>
          <p:nvPr/>
        </p:nvPicPr>
        <p:blipFill>
          <a:blip r:embed="rId2"/>
          <a:stretch>
            <a:fillRect/>
          </a:stretch>
        </p:blipFill>
        <p:spPr>
          <a:xfrm>
            <a:off x="496119" y="2575322"/>
            <a:ext cx="1796207" cy="1784524"/>
          </a:xfrm>
          <a:prstGeom prst="rect">
            <a:avLst/>
          </a:prstGeom>
        </p:spPr>
      </p:pic>
      <p:sp>
        <p:nvSpPr>
          <p:cNvPr id="5" name="Text 1"/>
          <p:cNvSpPr/>
          <p:nvPr/>
        </p:nvSpPr>
        <p:spPr>
          <a:xfrm>
            <a:off x="496119" y="4422800"/>
            <a:ext cx="3974232" cy="130225"/>
          </a:xfrm>
          <a:prstGeom prst="rect">
            <a:avLst/>
          </a:prstGeom>
          <a:noFill/>
          <a:ln/>
        </p:spPr>
        <p:txBody>
          <a:bodyPr wrap="none" lIns="0" tIns="0" rIns="0" bIns="0" rtlCol="0" anchor="t"/>
          <a:lstStyle/>
          <a:p>
            <a:pPr algn="l" indent="0" marL="0">
              <a:lnSpc>
                <a:spcPct val="104000"/>
              </a:lnSpc>
              <a:buNone/>
            </a:pPr>
            <a:r>
              <a:rPr lang="en-US" sz="800" dirty="0">
                <a:solidFill>
                  <a:srgbClr val="2C2926"/>
                </a:solidFill>
                <a:latin typeface="Bricolage Grotesque SemiBold" pitchFamily="34" charset="0"/>
                <a:ea typeface="Bricolage Grotesque SemiBold" pitchFamily="34" charset="-122"/>
                <a:cs typeface="Bricolage Grotesque SemiBold" pitchFamily="34" charset="-120"/>
              </a:rPr>
              <a:t>Tennis Rectangular</a:t>
            </a:r>
            <a:endParaRPr lang="en-US" sz="800" dirty="0"/>
          </a:p>
        </p:txBody>
      </p:sp>
      <p:sp>
        <p:nvSpPr>
          <p:cNvPr id="6" name="Text 2"/>
          <p:cNvSpPr/>
          <p:nvPr/>
        </p:nvSpPr>
        <p:spPr>
          <a:xfrm>
            <a:off x="496119" y="4608984"/>
            <a:ext cx="4431432" cy="111472"/>
          </a:xfrm>
          <a:prstGeom prst="rect">
            <a:avLst/>
          </a:prstGeom>
          <a:noFill/>
          <a:ln/>
        </p:spPr>
        <p:txBody>
          <a:bodyPr wrap="none" lIns="0" tIns="0" rIns="0" bIns="0" rtlCol="0" anchor="t"/>
          <a:lstStyle/>
          <a:p>
            <a:pPr algn="l" indent="0" marL="0">
              <a:lnSpc>
                <a:spcPct val="111000"/>
              </a:lnSpc>
              <a:buNone/>
            </a:pPr>
            <a:r>
              <a:rPr lang="en-US" sz="650" dirty="0">
                <a:solidFill>
                  <a:srgbClr val="2C2926"/>
                </a:solidFill>
                <a:latin typeface="Inter" pitchFamily="34" charset="0"/>
                <a:ea typeface="Inter" pitchFamily="34" charset="-122"/>
                <a:cs typeface="Inter" pitchFamily="34" charset="-120"/>
              </a:rPr>
              <a:t>Elongated rectangular stones in black or green — dramatic, modern, bold. </a:t>
            </a:r>
            <a:pPr algn="l" indent="0" marL="0">
              <a:lnSpc>
                <a:spcPct val="111000"/>
              </a:lnSpc>
              <a:buNone/>
            </a:pPr>
            <a:r>
              <a:rPr lang="en-US" sz="650" b="1" dirty="0">
                <a:solidFill>
                  <a:srgbClr val="2C2926"/>
                </a:solidFill>
                <a:latin typeface="Inter Bold" pitchFamily="34" charset="0"/>
                <a:ea typeface="Inter Bold" pitchFamily="34" charset="-122"/>
                <a:cs typeface="Inter Bold" pitchFamily="34" charset="-120"/>
              </a:rPr>
              <a:t>$150,000</a:t>
            </a:r>
            <a:endParaRPr lang="en-US" sz="650" dirty="0"/>
          </a:p>
        </p:txBody>
      </p:sp>
      <p:pic>
        <p:nvPicPr>
          <p:cNvPr id="7" name="Image 2" descr="preencoded.png">    </p:cNvPr>
          <p:cNvPicPr>
            <a:picLocks noChangeAspect="1"/>
          </p:cNvPicPr>
          <p:nvPr/>
        </p:nvPicPr>
        <p:blipFill>
          <a:blip r:embed="rId3"/>
          <a:stretch>
            <a:fillRect/>
          </a:stretch>
        </p:blipFill>
        <p:spPr>
          <a:xfrm>
            <a:off x="4678412" y="727844"/>
            <a:ext cx="2160091" cy="1784524"/>
          </a:xfrm>
          <a:prstGeom prst="rect">
            <a:avLst/>
          </a:prstGeom>
        </p:spPr>
      </p:pic>
      <p:pic>
        <p:nvPicPr>
          <p:cNvPr id="8" name="Image 3" descr="preencoded.png">    </p:cNvPr>
          <p:cNvPicPr>
            <a:picLocks noChangeAspect="1"/>
          </p:cNvPicPr>
          <p:nvPr/>
        </p:nvPicPr>
        <p:blipFill>
          <a:blip r:embed="rId4"/>
          <a:stretch>
            <a:fillRect/>
          </a:stretch>
        </p:blipFill>
        <p:spPr>
          <a:xfrm>
            <a:off x="4678412" y="2575322"/>
            <a:ext cx="1813917" cy="1784524"/>
          </a:xfrm>
          <a:prstGeom prst="rect">
            <a:avLst/>
          </a:prstGeom>
        </p:spPr>
      </p:pic>
      <p:sp>
        <p:nvSpPr>
          <p:cNvPr id="9" name="Text 3"/>
          <p:cNvSpPr/>
          <p:nvPr/>
        </p:nvSpPr>
        <p:spPr>
          <a:xfrm>
            <a:off x="4678412" y="4422800"/>
            <a:ext cx="3974232" cy="130225"/>
          </a:xfrm>
          <a:prstGeom prst="rect">
            <a:avLst/>
          </a:prstGeom>
          <a:noFill/>
          <a:ln/>
        </p:spPr>
        <p:txBody>
          <a:bodyPr wrap="none" lIns="0" tIns="0" rIns="0" bIns="0" rtlCol="0" anchor="t"/>
          <a:lstStyle/>
          <a:p>
            <a:pPr algn="l" indent="0" marL="0">
              <a:lnSpc>
                <a:spcPct val="104000"/>
              </a:lnSpc>
              <a:buNone/>
            </a:pPr>
            <a:r>
              <a:rPr lang="en-US" sz="800" dirty="0">
                <a:solidFill>
                  <a:srgbClr val="2C2926"/>
                </a:solidFill>
                <a:latin typeface="Bricolage Grotesque SemiBold" pitchFamily="34" charset="0"/>
                <a:ea typeface="Bricolage Grotesque SemiBold" pitchFamily="34" charset="-122"/>
                <a:cs typeface="Bricolage Grotesque SemiBold" pitchFamily="34" charset="-120"/>
              </a:rPr>
              <a:t>Tennis Cuadrado</a:t>
            </a:r>
            <a:endParaRPr lang="en-US" sz="800" dirty="0"/>
          </a:p>
        </p:txBody>
      </p:sp>
      <p:sp>
        <p:nvSpPr>
          <p:cNvPr id="10" name="Text 4"/>
          <p:cNvSpPr/>
          <p:nvPr/>
        </p:nvSpPr>
        <p:spPr>
          <a:xfrm>
            <a:off x="4678412" y="4608984"/>
            <a:ext cx="4431432" cy="111472"/>
          </a:xfrm>
          <a:prstGeom prst="rect">
            <a:avLst/>
          </a:prstGeom>
          <a:noFill/>
          <a:ln/>
        </p:spPr>
        <p:txBody>
          <a:bodyPr wrap="none" lIns="0" tIns="0" rIns="0" bIns="0" rtlCol="0" anchor="t"/>
          <a:lstStyle/>
          <a:p>
            <a:pPr algn="l" indent="0" marL="0">
              <a:lnSpc>
                <a:spcPct val="111000"/>
              </a:lnSpc>
              <a:buNone/>
            </a:pPr>
            <a:r>
              <a:rPr lang="en-US" sz="650" dirty="0">
                <a:solidFill>
                  <a:srgbClr val="2C2926"/>
                </a:solidFill>
                <a:latin typeface="Inter" pitchFamily="34" charset="0"/>
                <a:ea typeface="Inter" pitchFamily="34" charset="-122"/>
                <a:cs typeface="Inter" pitchFamily="34" charset="-120"/>
              </a:rPr>
              <a:t>Square-cut stones in green, black, or blue — rich color saturation on gold. </a:t>
            </a:r>
            <a:pPr algn="l" indent="0" marL="0">
              <a:lnSpc>
                <a:spcPct val="111000"/>
              </a:lnSpc>
              <a:buNone/>
            </a:pPr>
            <a:r>
              <a:rPr lang="en-US" sz="650" b="1" dirty="0">
                <a:solidFill>
                  <a:srgbClr val="2C2926"/>
                </a:solidFill>
                <a:latin typeface="Inter Bold" pitchFamily="34" charset="0"/>
                <a:ea typeface="Inter Bold" pitchFamily="34" charset="-122"/>
                <a:cs typeface="Inter Bold" pitchFamily="34" charset="-120"/>
              </a:rPr>
              <a:t>$150,000</a:t>
            </a:r>
            <a:endParaRPr lang="en-US" sz="65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spTree>
      <p:nvGrpSpPr>
        <p:cNvPr id="1" name=""/>
        <p:cNvGrpSpPr/>
        <p:nvPr/>
      </p:nvGrpSpPr>
      <p:grpSpPr>
        <a:xfrm>
          <a:off x="0" y="0"/>
          <a:ext cx="0" cy="0"/>
          <a:chOff x="0" y="0"/>
          <a:chExt cx="0" cy="0"/>
        </a:xfrm>
      </p:grpSpPr>
      <p:sp>
        <p:nvSpPr>
          <p:cNvPr id="2" name="Text 0"/>
          <p:cNvSpPr/>
          <p:nvPr/>
        </p:nvSpPr>
        <p:spPr>
          <a:xfrm>
            <a:off x="496119" y="379958"/>
            <a:ext cx="8151763" cy="237455"/>
          </a:xfrm>
          <a:prstGeom prst="rect">
            <a:avLst/>
          </a:prstGeom>
          <a:noFill/>
          <a:ln/>
        </p:spPr>
        <p:txBody>
          <a:bodyPr wrap="none" lIns="0" tIns="0" rIns="0" bIns="0" rtlCol="0" anchor="t"/>
          <a:lstStyle/>
          <a:p>
            <a:pPr algn="l" indent="0" marL="0">
              <a:lnSpc>
                <a:spcPct val="104000"/>
              </a:lnSpc>
              <a:buNone/>
            </a:pPr>
            <a:r>
              <a:rPr lang="en-US" sz="1450" dirty="0">
                <a:solidFill>
                  <a:srgbClr val="2C2926"/>
                </a:solidFill>
                <a:latin typeface="Bricolage Grotesque SemiBold" pitchFamily="34" charset="0"/>
                <a:ea typeface="Bricolage Grotesque SemiBold" pitchFamily="34" charset="-122"/>
                <a:cs typeface="Bricolage Grotesque SemiBold" pitchFamily="34" charset="-120"/>
              </a:rPr>
              <a:t>Luxury Bracelets — </a:t>
            </a:r>
            <a:pPr algn="l" indent="0" marL="0">
              <a:lnSpc>
                <a:spcPct val="104000"/>
              </a:lnSpc>
              <a:buNone/>
            </a:pPr>
            <a:r>
              <a:rPr lang="en-US" sz="1450" dirty="0">
                <a:solidFill>
                  <a:srgbClr val="D4A017"/>
                </a:solidFill>
                <a:latin typeface="Bricolage Grotesque SemiBold" pitchFamily="34" charset="0"/>
                <a:ea typeface="Bricolage Grotesque SemiBold" pitchFamily="34" charset="-122"/>
                <a:cs typeface="Bricolage Grotesque SemiBold" pitchFamily="34" charset="-120"/>
              </a:rPr>
              <a:t>Monarca, Rústico, Jade, Zeus, Fénix, Centurión, Titán</a:t>
            </a:r>
            <a:endParaRPr lang="en-US" sz="1450" dirty="0"/>
          </a:p>
        </p:txBody>
      </p:sp>
      <p:sp>
        <p:nvSpPr>
          <p:cNvPr id="3" name="Shape 1"/>
          <p:cNvSpPr/>
          <p:nvPr/>
        </p:nvSpPr>
        <p:spPr>
          <a:xfrm>
            <a:off x="496119" y="762819"/>
            <a:ext cx="2668786" cy="525438"/>
          </a:xfrm>
          <a:prstGeom prst="roundRect">
            <a:avLst>
              <a:gd name="adj" fmla="val 7592"/>
            </a:avLst>
          </a:prstGeom>
          <a:solidFill>
            <a:srgbClr val="FFFFFF"/>
          </a:solidFill>
          <a:ln w="4763">
            <a:solidFill>
              <a:srgbClr val="F8ECD3"/>
            </a:solidFill>
            <a:prstDash val="solid"/>
          </a:ln>
        </p:spPr>
      </p:sp>
      <p:sp>
        <p:nvSpPr>
          <p:cNvPr id="4" name="Text 2"/>
          <p:cNvSpPr/>
          <p:nvPr/>
        </p:nvSpPr>
        <p:spPr>
          <a:xfrm>
            <a:off x="595833" y="862533"/>
            <a:ext cx="2469356" cy="148307"/>
          </a:xfrm>
          <a:prstGeom prst="rect">
            <a:avLst/>
          </a:prstGeom>
          <a:noFill/>
          <a:ln/>
        </p:spPr>
        <p:txBody>
          <a:bodyPr wrap="none" lIns="0" tIns="0" rIns="0" bIns="0" rtlCol="0" anchor="t"/>
          <a:lstStyle/>
          <a:p>
            <a:pPr algn="l" indent="0" marL="0">
              <a:lnSpc>
                <a:spcPct val="104000"/>
              </a:lnSpc>
              <a:buNone/>
            </a:pPr>
            <a:r>
              <a:rPr lang="en-US" sz="900" dirty="0">
                <a:solidFill>
                  <a:srgbClr val="2C2926"/>
                </a:solidFill>
                <a:latin typeface="Bricolage Grotesque SemiBold" pitchFamily="34" charset="0"/>
                <a:ea typeface="Bricolage Grotesque SemiBold" pitchFamily="34" charset="-122"/>
                <a:cs typeface="Bricolage Grotesque SemiBold" pitchFamily="34" charset="-120"/>
              </a:rPr>
              <a:t>Monarca</a:t>
            </a:r>
            <a:endParaRPr lang="en-US" sz="900" dirty="0"/>
          </a:p>
        </p:txBody>
      </p:sp>
      <p:sp>
        <p:nvSpPr>
          <p:cNvPr id="5" name="Text 3"/>
          <p:cNvSpPr/>
          <p:nvPr/>
        </p:nvSpPr>
        <p:spPr>
          <a:xfrm>
            <a:off x="595833" y="1054447"/>
            <a:ext cx="2469356" cy="134094"/>
          </a:xfrm>
          <a:prstGeom prst="rect">
            <a:avLst/>
          </a:prstGeom>
          <a:noFill/>
          <a:ln/>
        </p:spPr>
        <p:txBody>
          <a:bodyPr wrap="none" lIns="0" tIns="0" rIns="0" bIns="0" rtlCol="0" anchor="t"/>
          <a:lstStyle/>
          <a:p>
            <a:pPr algn="l" indent="0" marL="0">
              <a:lnSpc>
                <a:spcPct val="118000"/>
              </a:lnSpc>
              <a:buNone/>
            </a:pPr>
            <a:r>
              <a:rPr lang="en-US" sz="700" dirty="0">
                <a:solidFill>
                  <a:srgbClr val="2C2926"/>
                </a:solidFill>
                <a:latin typeface="Inter" pitchFamily="34" charset="0"/>
                <a:ea typeface="Inter" pitchFamily="34" charset="-122"/>
                <a:cs typeface="Inter" pitchFamily="34" charset="-120"/>
              </a:rPr>
              <a:t>Crown medallion on Cuban links — $200,000</a:t>
            </a:r>
            <a:endParaRPr lang="en-US" sz="700" dirty="0"/>
          </a:p>
        </p:txBody>
      </p:sp>
      <p:sp>
        <p:nvSpPr>
          <p:cNvPr id="6" name="Shape 4"/>
          <p:cNvSpPr/>
          <p:nvPr/>
        </p:nvSpPr>
        <p:spPr>
          <a:xfrm>
            <a:off x="3237607" y="762819"/>
            <a:ext cx="2668786" cy="525438"/>
          </a:xfrm>
          <a:prstGeom prst="roundRect">
            <a:avLst>
              <a:gd name="adj" fmla="val 7592"/>
            </a:avLst>
          </a:prstGeom>
          <a:solidFill>
            <a:srgbClr val="FFFFFF"/>
          </a:solidFill>
          <a:ln w="4763">
            <a:solidFill>
              <a:srgbClr val="F8ECD3"/>
            </a:solidFill>
            <a:prstDash val="solid"/>
          </a:ln>
        </p:spPr>
      </p:sp>
      <p:sp>
        <p:nvSpPr>
          <p:cNvPr id="7" name="Text 5"/>
          <p:cNvSpPr/>
          <p:nvPr/>
        </p:nvSpPr>
        <p:spPr>
          <a:xfrm>
            <a:off x="3337322" y="862533"/>
            <a:ext cx="2469356" cy="148307"/>
          </a:xfrm>
          <a:prstGeom prst="rect">
            <a:avLst/>
          </a:prstGeom>
          <a:noFill/>
          <a:ln/>
        </p:spPr>
        <p:txBody>
          <a:bodyPr wrap="none" lIns="0" tIns="0" rIns="0" bIns="0" rtlCol="0" anchor="t"/>
          <a:lstStyle/>
          <a:p>
            <a:pPr algn="l" indent="0" marL="0">
              <a:lnSpc>
                <a:spcPct val="104000"/>
              </a:lnSpc>
              <a:buNone/>
            </a:pPr>
            <a:r>
              <a:rPr lang="en-US" sz="900" dirty="0">
                <a:solidFill>
                  <a:srgbClr val="2C2926"/>
                </a:solidFill>
                <a:latin typeface="Bricolage Grotesque SemiBold" pitchFamily="34" charset="0"/>
                <a:ea typeface="Bricolage Grotesque SemiBold" pitchFamily="34" charset="-122"/>
                <a:cs typeface="Bricolage Grotesque SemiBold" pitchFamily="34" charset="-120"/>
              </a:rPr>
              <a:t>Rústico</a:t>
            </a:r>
            <a:endParaRPr lang="en-US" sz="900" dirty="0"/>
          </a:p>
        </p:txBody>
      </p:sp>
      <p:sp>
        <p:nvSpPr>
          <p:cNvPr id="8" name="Text 6"/>
          <p:cNvSpPr/>
          <p:nvPr/>
        </p:nvSpPr>
        <p:spPr>
          <a:xfrm>
            <a:off x="3337322" y="1054447"/>
            <a:ext cx="2469356" cy="134094"/>
          </a:xfrm>
          <a:prstGeom prst="rect">
            <a:avLst/>
          </a:prstGeom>
          <a:noFill/>
          <a:ln/>
        </p:spPr>
        <p:txBody>
          <a:bodyPr wrap="none" lIns="0" tIns="0" rIns="0" bIns="0" rtlCol="0" anchor="t"/>
          <a:lstStyle/>
          <a:p>
            <a:pPr algn="l" indent="0" marL="0">
              <a:lnSpc>
                <a:spcPct val="118000"/>
              </a:lnSpc>
              <a:buNone/>
            </a:pPr>
            <a:r>
              <a:rPr lang="en-US" sz="700" dirty="0">
                <a:solidFill>
                  <a:srgbClr val="2C2926"/>
                </a:solidFill>
                <a:latin typeface="Inter" pitchFamily="34" charset="0"/>
                <a:ea typeface="Inter" pitchFamily="34" charset="-122"/>
                <a:cs typeface="Inter" pitchFamily="34" charset="-120"/>
              </a:rPr>
              <a:t>Bold rectangular links, optional plate — from $150,000</a:t>
            </a:r>
            <a:endParaRPr lang="en-US" sz="700" dirty="0"/>
          </a:p>
        </p:txBody>
      </p:sp>
      <p:sp>
        <p:nvSpPr>
          <p:cNvPr id="9" name="Shape 7"/>
          <p:cNvSpPr/>
          <p:nvPr/>
        </p:nvSpPr>
        <p:spPr>
          <a:xfrm>
            <a:off x="5979096" y="762819"/>
            <a:ext cx="2668786" cy="525438"/>
          </a:xfrm>
          <a:prstGeom prst="roundRect">
            <a:avLst>
              <a:gd name="adj" fmla="val 7592"/>
            </a:avLst>
          </a:prstGeom>
          <a:solidFill>
            <a:srgbClr val="FFFFFF"/>
          </a:solidFill>
          <a:ln w="4763">
            <a:solidFill>
              <a:srgbClr val="F8ECD3"/>
            </a:solidFill>
            <a:prstDash val="solid"/>
          </a:ln>
        </p:spPr>
      </p:sp>
      <p:sp>
        <p:nvSpPr>
          <p:cNvPr id="10" name="Text 8"/>
          <p:cNvSpPr/>
          <p:nvPr/>
        </p:nvSpPr>
        <p:spPr>
          <a:xfrm>
            <a:off x="6078810" y="862533"/>
            <a:ext cx="2469356" cy="148307"/>
          </a:xfrm>
          <a:prstGeom prst="rect">
            <a:avLst/>
          </a:prstGeom>
          <a:noFill/>
          <a:ln/>
        </p:spPr>
        <p:txBody>
          <a:bodyPr wrap="none" lIns="0" tIns="0" rIns="0" bIns="0" rtlCol="0" anchor="t"/>
          <a:lstStyle/>
          <a:p>
            <a:pPr algn="l" indent="0" marL="0">
              <a:lnSpc>
                <a:spcPct val="104000"/>
              </a:lnSpc>
              <a:buNone/>
            </a:pPr>
            <a:r>
              <a:rPr lang="en-US" sz="900" dirty="0">
                <a:solidFill>
                  <a:srgbClr val="2C2926"/>
                </a:solidFill>
                <a:latin typeface="Bricolage Grotesque SemiBold" pitchFamily="34" charset="0"/>
                <a:ea typeface="Bricolage Grotesque SemiBold" pitchFamily="34" charset="-122"/>
                <a:cs typeface="Bricolage Grotesque SemiBold" pitchFamily="34" charset="-120"/>
              </a:rPr>
              <a:t>Jade</a:t>
            </a:r>
            <a:endParaRPr lang="en-US" sz="900" dirty="0"/>
          </a:p>
        </p:txBody>
      </p:sp>
      <p:sp>
        <p:nvSpPr>
          <p:cNvPr id="11" name="Text 9"/>
          <p:cNvSpPr/>
          <p:nvPr/>
        </p:nvSpPr>
        <p:spPr>
          <a:xfrm>
            <a:off x="6078810" y="1054447"/>
            <a:ext cx="2469356" cy="134094"/>
          </a:xfrm>
          <a:prstGeom prst="rect">
            <a:avLst/>
          </a:prstGeom>
          <a:noFill/>
          <a:ln/>
        </p:spPr>
        <p:txBody>
          <a:bodyPr wrap="none" lIns="0" tIns="0" rIns="0" bIns="0" rtlCol="0" anchor="t"/>
          <a:lstStyle/>
          <a:p>
            <a:pPr algn="l" indent="0" marL="0">
              <a:lnSpc>
                <a:spcPct val="118000"/>
              </a:lnSpc>
              <a:buNone/>
            </a:pPr>
            <a:r>
              <a:rPr lang="en-US" sz="700" dirty="0">
                <a:solidFill>
                  <a:srgbClr val="2C2926"/>
                </a:solidFill>
                <a:latin typeface="Inter" pitchFamily="34" charset="0"/>
                <a:ea typeface="Inter" pitchFamily="34" charset="-122"/>
                <a:cs typeface="Inter" pitchFamily="34" charset="-120"/>
              </a:rPr>
              <a:t>Green emerald stone on Cuban links — $200,000</a:t>
            </a:r>
            <a:endParaRPr lang="en-US" sz="700" dirty="0"/>
          </a:p>
        </p:txBody>
      </p:sp>
      <p:sp>
        <p:nvSpPr>
          <p:cNvPr id="12" name="Shape 10"/>
          <p:cNvSpPr/>
          <p:nvPr/>
        </p:nvSpPr>
        <p:spPr>
          <a:xfrm>
            <a:off x="496119" y="1360959"/>
            <a:ext cx="2668786" cy="525438"/>
          </a:xfrm>
          <a:prstGeom prst="roundRect">
            <a:avLst>
              <a:gd name="adj" fmla="val 7592"/>
            </a:avLst>
          </a:prstGeom>
          <a:solidFill>
            <a:srgbClr val="FFFFFF"/>
          </a:solidFill>
          <a:ln w="4763">
            <a:solidFill>
              <a:srgbClr val="F8ECD3"/>
            </a:solidFill>
            <a:prstDash val="solid"/>
          </a:ln>
        </p:spPr>
      </p:sp>
      <p:sp>
        <p:nvSpPr>
          <p:cNvPr id="13" name="Text 11"/>
          <p:cNvSpPr/>
          <p:nvPr/>
        </p:nvSpPr>
        <p:spPr>
          <a:xfrm>
            <a:off x="595833" y="1460674"/>
            <a:ext cx="2469356" cy="148307"/>
          </a:xfrm>
          <a:prstGeom prst="rect">
            <a:avLst/>
          </a:prstGeom>
          <a:noFill/>
          <a:ln/>
        </p:spPr>
        <p:txBody>
          <a:bodyPr wrap="none" lIns="0" tIns="0" rIns="0" bIns="0" rtlCol="0" anchor="t"/>
          <a:lstStyle/>
          <a:p>
            <a:pPr algn="l" indent="0" marL="0">
              <a:lnSpc>
                <a:spcPct val="104000"/>
              </a:lnSpc>
              <a:buNone/>
            </a:pPr>
            <a:r>
              <a:rPr lang="en-US" sz="900" dirty="0">
                <a:solidFill>
                  <a:srgbClr val="2C2926"/>
                </a:solidFill>
                <a:latin typeface="Bricolage Grotesque SemiBold" pitchFamily="34" charset="0"/>
                <a:ea typeface="Bricolage Grotesque SemiBold" pitchFamily="34" charset="-122"/>
                <a:cs typeface="Bricolage Grotesque SemiBold" pitchFamily="34" charset="-120"/>
              </a:rPr>
              <a:t>Zeus</a:t>
            </a:r>
            <a:endParaRPr lang="en-US" sz="900" dirty="0"/>
          </a:p>
        </p:txBody>
      </p:sp>
      <p:sp>
        <p:nvSpPr>
          <p:cNvPr id="14" name="Text 12"/>
          <p:cNvSpPr/>
          <p:nvPr/>
        </p:nvSpPr>
        <p:spPr>
          <a:xfrm>
            <a:off x="595833" y="1652587"/>
            <a:ext cx="2469356" cy="134094"/>
          </a:xfrm>
          <a:prstGeom prst="rect">
            <a:avLst/>
          </a:prstGeom>
          <a:noFill/>
          <a:ln/>
        </p:spPr>
        <p:txBody>
          <a:bodyPr wrap="none" lIns="0" tIns="0" rIns="0" bIns="0" rtlCol="0" anchor="t"/>
          <a:lstStyle/>
          <a:p>
            <a:pPr algn="l" indent="0" marL="0">
              <a:lnSpc>
                <a:spcPct val="118000"/>
              </a:lnSpc>
              <a:buNone/>
            </a:pPr>
            <a:r>
              <a:rPr lang="en-US" sz="700" dirty="0">
                <a:solidFill>
                  <a:srgbClr val="2C2926"/>
                </a:solidFill>
                <a:latin typeface="Inter" pitchFamily="34" charset="0"/>
                <a:ea typeface="Inter" pitchFamily="34" charset="-122"/>
                <a:cs typeface="Inter" pitchFamily="34" charset="-120"/>
              </a:rPr>
              <a:t>Gold chain with green inlay central bar — $200,000</a:t>
            </a:r>
            <a:endParaRPr lang="en-US" sz="700" dirty="0"/>
          </a:p>
        </p:txBody>
      </p:sp>
      <p:sp>
        <p:nvSpPr>
          <p:cNvPr id="15" name="Shape 13"/>
          <p:cNvSpPr/>
          <p:nvPr/>
        </p:nvSpPr>
        <p:spPr>
          <a:xfrm>
            <a:off x="3237607" y="1360959"/>
            <a:ext cx="2668786" cy="525438"/>
          </a:xfrm>
          <a:prstGeom prst="roundRect">
            <a:avLst>
              <a:gd name="adj" fmla="val 7592"/>
            </a:avLst>
          </a:prstGeom>
          <a:solidFill>
            <a:srgbClr val="FFFFFF"/>
          </a:solidFill>
          <a:ln w="4763">
            <a:solidFill>
              <a:srgbClr val="F8ECD3"/>
            </a:solidFill>
            <a:prstDash val="solid"/>
          </a:ln>
        </p:spPr>
      </p:sp>
      <p:sp>
        <p:nvSpPr>
          <p:cNvPr id="16" name="Text 14"/>
          <p:cNvSpPr/>
          <p:nvPr/>
        </p:nvSpPr>
        <p:spPr>
          <a:xfrm>
            <a:off x="3337322" y="1460674"/>
            <a:ext cx="2469356" cy="148307"/>
          </a:xfrm>
          <a:prstGeom prst="rect">
            <a:avLst/>
          </a:prstGeom>
          <a:noFill/>
          <a:ln/>
        </p:spPr>
        <p:txBody>
          <a:bodyPr wrap="none" lIns="0" tIns="0" rIns="0" bIns="0" rtlCol="0" anchor="t"/>
          <a:lstStyle/>
          <a:p>
            <a:pPr algn="l" indent="0" marL="0">
              <a:lnSpc>
                <a:spcPct val="104000"/>
              </a:lnSpc>
              <a:buNone/>
            </a:pPr>
            <a:r>
              <a:rPr lang="en-US" sz="900" dirty="0">
                <a:solidFill>
                  <a:srgbClr val="2C2926"/>
                </a:solidFill>
                <a:latin typeface="Bricolage Grotesque SemiBold" pitchFamily="34" charset="0"/>
                <a:ea typeface="Bricolage Grotesque SemiBold" pitchFamily="34" charset="-122"/>
                <a:cs typeface="Bricolage Grotesque SemiBold" pitchFamily="34" charset="-120"/>
              </a:rPr>
              <a:t>Fénix</a:t>
            </a:r>
            <a:endParaRPr lang="en-US" sz="900" dirty="0"/>
          </a:p>
        </p:txBody>
      </p:sp>
      <p:sp>
        <p:nvSpPr>
          <p:cNvPr id="17" name="Text 15"/>
          <p:cNvSpPr/>
          <p:nvPr/>
        </p:nvSpPr>
        <p:spPr>
          <a:xfrm>
            <a:off x="3337322" y="1652587"/>
            <a:ext cx="2469356" cy="134094"/>
          </a:xfrm>
          <a:prstGeom prst="rect">
            <a:avLst/>
          </a:prstGeom>
          <a:noFill/>
          <a:ln/>
        </p:spPr>
        <p:txBody>
          <a:bodyPr wrap="none" lIns="0" tIns="0" rIns="0" bIns="0" rtlCol="0" anchor="t"/>
          <a:lstStyle/>
          <a:p>
            <a:pPr algn="l" indent="0" marL="0">
              <a:lnSpc>
                <a:spcPct val="118000"/>
              </a:lnSpc>
              <a:buNone/>
            </a:pPr>
            <a:r>
              <a:rPr lang="en-US" sz="700" dirty="0">
                <a:solidFill>
                  <a:srgbClr val="2C2926"/>
                </a:solidFill>
                <a:latin typeface="Inter" pitchFamily="34" charset="0"/>
                <a:ea typeface="Inter" pitchFamily="34" charset="-122"/>
                <a:cs typeface="Inter" pitchFamily="34" charset="-120"/>
              </a:rPr>
              <a:t>Black band with gold oval links — $200,000</a:t>
            </a:r>
            <a:endParaRPr lang="en-US" sz="700" dirty="0"/>
          </a:p>
        </p:txBody>
      </p:sp>
      <p:sp>
        <p:nvSpPr>
          <p:cNvPr id="18" name="Shape 16"/>
          <p:cNvSpPr/>
          <p:nvPr/>
        </p:nvSpPr>
        <p:spPr>
          <a:xfrm>
            <a:off x="5979096" y="1360959"/>
            <a:ext cx="2668786" cy="525438"/>
          </a:xfrm>
          <a:prstGeom prst="roundRect">
            <a:avLst>
              <a:gd name="adj" fmla="val 7592"/>
            </a:avLst>
          </a:prstGeom>
          <a:solidFill>
            <a:srgbClr val="FFFFFF"/>
          </a:solidFill>
          <a:ln w="4763">
            <a:solidFill>
              <a:srgbClr val="F8ECD3"/>
            </a:solidFill>
            <a:prstDash val="solid"/>
          </a:ln>
        </p:spPr>
      </p:sp>
      <p:sp>
        <p:nvSpPr>
          <p:cNvPr id="19" name="Text 17"/>
          <p:cNvSpPr/>
          <p:nvPr/>
        </p:nvSpPr>
        <p:spPr>
          <a:xfrm>
            <a:off x="6078810" y="1460674"/>
            <a:ext cx="2469356" cy="148307"/>
          </a:xfrm>
          <a:prstGeom prst="rect">
            <a:avLst/>
          </a:prstGeom>
          <a:noFill/>
          <a:ln/>
        </p:spPr>
        <p:txBody>
          <a:bodyPr wrap="none" lIns="0" tIns="0" rIns="0" bIns="0" rtlCol="0" anchor="t"/>
          <a:lstStyle/>
          <a:p>
            <a:pPr algn="l" indent="0" marL="0">
              <a:lnSpc>
                <a:spcPct val="104000"/>
              </a:lnSpc>
              <a:buNone/>
            </a:pPr>
            <a:r>
              <a:rPr lang="en-US" sz="900" dirty="0">
                <a:solidFill>
                  <a:srgbClr val="2C2926"/>
                </a:solidFill>
                <a:latin typeface="Bricolage Grotesque SemiBold" pitchFamily="34" charset="0"/>
                <a:ea typeface="Bricolage Grotesque SemiBold" pitchFamily="34" charset="-122"/>
                <a:cs typeface="Bricolage Grotesque SemiBold" pitchFamily="34" charset="-120"/>
              </a:rPr>
              <a:t>Centurión</a:t>
            </a:r>
            <a:endParaRPr lang="en-US" sz="900" dirty="0"/>
          </a:p>
        </p:txBody>
      </p:sp>
      <p:sp>
        <p:nvSpPr>
          <p:cNvPr id="20" name="Text 18"/>
          <p:cNvSpPr/>
          <p:nvPr/>
        </p:nvSpPr>
        <p:spPr>
          <a:xfrm>
            <a:off x="6078810" y="1652587"/>
            <a:ext cx="2469356" cy="134094"/>
          </a:xfrm>
          <a:prstGeom prst="rect">
            <a:avLst/>
          </a:prstGeom>
          <a:noFill/>
          <a:ln/>
        </p:spPr>
        <p:txBody>
          <a:bodyPr wrap="none" lIns="0" tIns="0" rIns="0" bIns="0" rtlCol="0" anchor="t"/>
          <a:lstStyle/>
          <a:p>
            <a:pPr algn="l" indent="0" marL="0">
              <a:lnSpc>
                <a:spcPct val="118000"/>
              </a:lnSpc>
              <a:buNone/>
            </a:pPr>
            <a:r>
              <a:rPr lang="en-US" sz="700" dirty="0">
                <a:solidFill>
                  <a:srgbClr val="2C2926"/>
                </a:solidFill>
                <a:latin typeface="Inter" pitchFamily="34" charset="0"/>
                <a:ea typeface="Inter" pitchFamily="34" charset="-122"/>
                <a:cs typeface="Inter" pitchFamily="34" charset="-120"/>
              </a:rPr>
              <a:t>Gold + black segments with green stones — $200,000</a:t>
            </a:r>
            <a:endParaRPr lang="en-US" sz="700" dirty="0"/>
          </a:p>
        </p:txBody>
      </p:sp>
      <p:sp>
        <p:nvSpPr>
          <p:cNvPr id="21" name="Shape 19"/>
          <p:cNvSpPr/>
          <p:nvPr/>
        </p:nvSpPr>
        <p:spPr>
          <a:xfrm>
            <a:off x="496119" y="1959099"/>
            <a:ext cx="8151763" cy="525438"/>
          </a:xfrm>
          <a:prstGeom prst="roundRect">
            <a:avLst>
              <a:gd name="adj" fmla="val 7592"/>
            </a:avLst>
          </a:prstGeom>
          <a:solidFill>
            <a:srgbClr val="FFFFFF"/>
          </a:solidFill>
          <a:ln w="4763">
            <a:solidFill>
              <a:srgbClr val="F8ECD3"/>
            </a:solidFill>
            <a:prstDash val="solid"/>
          </a:ln>
        </p:spPr>
      </p:sp>
      <p:sp>
        <p:nvSpPr>
          <p:cNvPr id="22" name="Text 20"/>
          <p:cNvSpPr/>
          <p:nvPr/>
        </p:nvSpPr>
        <p:spPr>
          <a:xfrm>
            <a:off x="595833" y="2058814"/>
            <a:ext cx="7952333" cy="148307"/>
          </a:xfrm>
          <a:prstGeom prst="rect">
            <a:avLst/>
          </a:prstGeom>
          <a:noFill/>
          <a:ln/>
        </p:spPr>
        <p:txBody>
          <a:bodyPr wrap="none" lIns="0" tIns="0" rIns="0" bIns="0" rtlCol="0" anchor="t"/>
          <a:lstStyle/>
          <a:p>
            <a:pPr algn="l" indent="0" marL="0">
              <a:lnSpc>
                <a:spcPct val="104000"/>
              </a:lnSpc>
              <a:buNone/>
            </a:pPr>
            <a:r>
              <a:rPr lang="en-US" sz="900" dirty="0">
                <a:solidFill>
                  <a:srgbClr val="2C2926"/>
                </a:solidFill>
                <a:latin typeface="Bricolage Grotesque SemiBold" pitchFamily="34" charset="0"/>
                <a:ea typeface="Bricolage Grotesque SemiBold" pitchFamily="34" charset="-122"/>
                <a:cs typeface="Bricolage Grotesque SemiBold" pitchFamily="34" charset="-120"/>
              </a:rPr>
              <a:t>Titán</a:t>
            </a:r>
            <a:endParaRPr lang="en-US" sz="900" dirty="0"/>
          </a:p>
        </p:txBody>
      </p:sp>
      <p:sp>
        <p:nvSpPr>
          <p:cNvPr id="23" name="Text 21"/>
          <p:cNvSpPr/>
          <p:nvPr/>
        </p:nvSpPr>
        <p:spPr>
          <a:xfrm>
            <a:off x="595833" y="2250728"/>
            <a:ext cx="7952333" cy="134094"/>
          </a:xfrm>
          <a:prstGeom prst="rect">
            <a:avLst/>
          </a:prstGeom>
          <a:noFill/>
          <a:ln/>
        </p:spPr>
        <p:txBody>
          <a:bodyPr wrap="none" lIns="0" tIns="0" rIns="0" bIns="0" rtlCol="0" anchor="t"/>
          <a:lstStyle/>
          <a:p>
            <a:pPr algn="l" indent="0" marL="0">
              <a:lnSpc>
                <a:spcPct val="118000"/>
              </a:lnSpc>
              <a:buNone/>
            </a:pPr>
            <a:r>
              <a:rPr lang="en-US" sz="700" dirty="0">
                <a:solidFill>
                  <a:srgbClr val="2C2926"/>
                </a:solidFill>
                <a:latin typeface="Inter" pitchFamily="34" charset="0"/>
                <a:ea typeface="Inter" pitchFamily="34" charset="-122"/>
                <a:cs typeface="Inter" pitchFamily="34" charset="-120"/>
              </a:rPr>
              <a:t>Link bracelet with textured gold plate — $200,000</a:t>
            </a:r>
            <a:endParaRPr lang="en-US" sz="700" dirty="0"/>
          </a:p>
        </p:txBody>
      </p:sp>
      <p:pic>
        <p:nvPicPr>
          <p:cNvPr id="24" name="Image 0" descr="preencoded.png">    </p:cNvPr>
          <p:cNvPicPr>
            <a:picLocks noChangeAspect="1"/>
          </p:cNvPicPr>
          <p:nvPr/>
        </p:nvPicPr>
        <p:blipFill>
          <a:blip r:embed="rId1"/>
          <a:stretch>
            <a:fillRect/>
          </a:stretch>
        </p:blipFill>
        <p:spPr>
          <a:xfrm>
            <a:off x="496119" y="2648099"/>
            <a:ext cx="2452688" cy="2033513"/>
          </a:xfrm>
          <a:prstGeom prst="rect">
            <a:avLst/>
          </a:prstGeom>
        </p:spPr>
      </p:pic>
      <p:pic>
        <p:nvPicPr>
          <p:cNvPr id="25" name="Image 1" descr="preencoded.png">    </p:cNvPr>
          <p:cNvPicPr>
            <a:picLocks noChangeAspect="1"/>
          </p:cNvPicPr>
          <p:nvPr/>
        </p:nvPicPr>
        <p:blipFill>
          <a:blip r:embed="rId2"/>
          <a:stretch>
            <a:fillRect/>
          </a:stretch>
        </p:blipFill>
        <p:spPr>
          <a:xfrm>
            <a:off x="4692625" y="2648099"/>
            <a:ext cx="2449116" cy="2033588"/>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spTree>
      <p:nvGrpSpPr>
        <p:cNvPr id="1" name=""/>
        <p:cNvGrpSpPr/>
        <p:nvPr/>
      </p:nvGrpSpPr>
      <p:grpSpPr>
        <a:xfrm>
          <a:off x="0" y="0"/>
          <a:ext cx="0" cy="0"/>
          <a:chOff x="0" y="0"/>
          <a:chExt cx="0" cy="0"/>
        </a:xfrm>
      </p:grpSpPr>
      <p:sp>
        <p:nvSpPr>
          <p:cNvPr id="2" name="Shape 0"/>
          <p:cNvSpPr/>
          <p:nvPr/>
        </p:nvSpPr>
        <p:spPr>
          <a:xfrm>
            <a:off x="496119" y="1768971"/>
            <a:ext cx="698376" cy="188565"/>
          </a:xfrm>
          <a:prstGeom prst="roundRect">
            <a:avLst>
              <a:gd name="adj" fmla="val 22104"/>
            </a:avLst>
          </a:prstGeom>
          <a:noFill/>
          <a:ln w="4763">
            <a:solidFill>
              <a:srgbClr val="E7BF6A"/>
            </a:solidFill>
            <a:prstDash val="solid"/>
          </a:ln>
        </p:spPr>
      </p:sp>
      <p:sp>
        <p:nvSpPr>
          <p:cNvPr id="3" name="Text 1"/>
          <p:cNvSpPr/>
          <p:nvPr/>
        </p:nvSpPr>
        <p:spPr>
          <a:xfrm>
            <a:off x="570533" y="1806178"/>
            <a:ext cx="1006748" cy="114151"/>
          </a:xfrm>
          <a:prstGeom prst="rect">
            <a:avLst/>
          </a:prstGeom>
          <a:noFill/>
          <a:ln/>
        </p:spPr>
        <p:txBody>
          <a:bodyPr wrap="none" lIns="0" tIns="0" rIns="0" bIns="0" rtlCol="0" anchor="t"/>
          <a:lstStyle/>
          <a:p>
            <a:pPr algn="l" indent="0" marL="0">
              <a:lnSpc>
                <a:spcPct val="96000"/>
              </a:lnSpc>
              <a:buNone/>
            </a:pPr>
            <a:r>
              <a:rPr lang="en-US" sz="750" dirty="0">
                <a:solidFill>
                  <a:srgbClr val="E7BF6A"/>
                </a:solidFill>
                <a:latin typeface="Inter" pitchFamily="34" charset="0"/>
                <a:ea typeface="Inter" pitchFamily="34" charset="-122"/>
                <a:cs typeface="Inter" pitchFamily="34" charset="-120"/>
              </a:rPr>
              <a:t>CHAPTER 7</a:t>
            </a:r>
            <a:endParaRPr lang="en-US" sz="750" dirty="0"/>
          </a:p>
        </p:txBody>
      </p:sp>
      <p:sp>
        <p:nvSpPr>
          <p:cNvPr id="4" name="Text 2"/>
          <p:cNvSpPr/>
          <p:nvPr/>
        </p:nvSpPr>
        <p:spPr>
          <a:xfrm>
            <a:off x="496119" y="2007096"/>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2C2926"/>
                </a:solidFill>
                <a:latin typeface="Bricolage Grotesque SemiBold" pitchFamily="34" charset="0"/>
                <a:ea typeface="Bricolage Grotesque SemiBold" pitchFamily="34" charset="-122"/>
                <a:cs typeface="Bricolage Grotesque SemiBold" pitchFamily="34" charset="-120"/>
              </a:rPr>
              <a:t>Pulsos </a:t>
            </a:r>
            <a:pPr algn="l" indent="0" marL="0">
              <a:lnSpc>
                <a:spcPct val="104000"/>
              </a:lnSpc>
              <a:buNone/>
            </a:pPr>
            <a:r>
              <a:rPr lang="en-US" sz="2400" dirty="0">
                <a:solidFill>
                  <a:srgbClr val="D4A017"/>
                </a:solidFill>
                <a:latin typeface="Bricolage Grotesque SemiBold" pitchFamily="34" charset="0"/>
                <a:ea typeface="Bricolage Grotesque SemiBold" pitchFamily="34" charset="-122"/>
                <a:cs typeface="Bricolage Grotesque SemiBold" pitchFamily="34" charset="-120"/>
              </a:rPr>
              <a:t>Tejidos</a:t>
            </a:r>
            <a:pPr algn="l" indent="0" marL="0">
              <a:lnSpc>
                <a:spcPct val="104000"/>
              </a:lnSpc>
              <a:buNone/>
            </a:pPr>
            <a:r>
              <a:rPr lang="en-US" sz="2400" dirty="0">
                <a:solidFill>
                  <a:srgbClr val="2C2926"/>
                </a:solidFill>
                <a:latin typeface="Bricolage Grotesque SemiBold" pitchFamily="34" charset="0"/>
                <a:ea typeface="Bricolage Grotesque SemiBold" pitchFamily="34" charset="-122"/>
                <a:cs typeface="Bricolage Grotesque SemiBold" pitchFamily="34" charset="-120"/>
              </a:rPr>
              <a:t> — Macramé Bracelets</a:t>
            </a:r>
            <a:endParaRPr lang="en-US" sz="2400" dirty="0"/>
          </a:p>
        </p:txBody>
      </p:sp>
      <p:sp>
        <p:nvSpPr>
          <p:cNvPr id="5" name="Text 3"/>
          <p:cNvSpPr/>
          <p:nvPr/>
        </p:nvSpPr>
        <p:spPr>
          <a:xfrm>
            <a:off x="496119" y="2580680"/>
            <a:ext cx="8151763"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Our tejido collection brings together the warmth of handcrafted macramé cord with the brilliance of 18K gold-plated chain segments. Available in red and black cord options, these bracelets carry a casual, layerable energy that pairs beautifully with gold bangles and beaded pulsos. Offered in Carter, Cubano, Chinesco, Franco, Ancla, and Veneciano chain styles — plus a special placa version for personalization. Starting from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$60,000</a:t>
            </a:r>
            <a:pPr algn="l" indent="0" marL="0">
              <a:lnSpc>
                <a:spcPct val="133000"/>
              </a:lnSpc>
              <a:buNone/>
            </a:pPr>
            <a:r>
              <a:rPr lang="en-US" sz="950" dirty="0">
                <a:solidFill>
                  <a:srgbClr val="2C2926"/>
                </a:solidFill>
                <a:latin typeface="Inter" pitchFamily="34" charset="0"/>
                <a:ea typeface="Inter" pitchFamily="34" charset="-122"/>
                <a:cs typeface="Inter" pitchFamily="34" charset="-120"/>
              </a:rPr>
              <a:t>.</a:t>
            </a:r>
            <a:endParaRPr lang="en-US" sz="95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spTree>
      <p:nvGrpSpPr>
        <p:cNvPr id="1" name=""/>
        <p:cNvGrpSpPr/>
        <p:nvPr/>
      </p:nvGrpSpPr>
      <p:grpSpPr>
        <a:xfrm>
          <a:off x="0" y="0"/>
          <a:ext cx="0" cy="0"/>
          <a:chOff x="0" y="0"/>
          <a:chExt cx="0" cy="0"/>
        </a:xfrm>
      </p:grpSpPr>
      <p:sp>
        <p:nvSpPr>
          <p:cNvPr id="2" name="Text 0"/>
          <p:cNvSpPr/>
          <p:nvPr/>
        </p:nvSpPr>
        <p:spPr>
          <a:xfrm>
            <a:off x="496119" y="825996"/>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Tejidos —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Carter, Cubano, Chinesco</a:t>
            </a:r>
            <a:endParaRPr lang="en-US" sz="1950" dirty="0"/>
          </a:p>
        </p:txBody>
      </p:sp>
      <p:pic>
        <p:nvPicPr>
          <p:cNvPr id="3" name="Image 0" descr="preencoded.png">    </p:cNvPr>
          <p:cNvPicPr>
            <a:picLocks noChangeAspect="1"/>
          </p:cNvPicPr>
          <p:nvPr/>
        </p:nvPicPr>
        <p:blipFill>
          <a:blip r:embed="rId1"/>
          <a:stretch>
            <a:fillRect/>
          </a:stretch>
        </p:blipFill>
        <p:spPr>
          <a:xfrm>
            <a:off x="496119" y="1461641"/>
            <a:ext cx="2515195" cy="2084338"/>
          </a:xfrm>
          <a:prstGeom prst="rect">
            <a:avLst/>
          </a:prstGeom>
        </p:spPr>
      </p:pic>
      <p:sp>
        <p:nvSpPr>
          <p:cNvPr id="4" name="Text 1"/>
          <p:cNvSpPr/>
          <p:nvPr/>
        </p:nvSpPr>
        <p:spPr>
          <a:xfrm>
            <a:off x="496119" y="3685505"/>
            <a:ext cx="251519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Carter Tejido</a:t>
            </a:r>
            <a:endParaRPr lang="en-US" sz="1200" dirty="0"/>
          </a:p>
        </p:txBody>
      </p:sp>
      <p:sp>
        <p:nvSpPr>
          <p:cNvPr id="5" name="Text 2"/>
          <p:cNvSpPr/>
          <p:nvPr/>
        </p:nvSpPr>
        <p:spPr>
          <a:xfrm>
            <a:off x="496119" y="4003328"/>
            <a:ext cx="2972395" cy="198462"/>
          </a:xfrm>
          <a:prstGeom prst="rect">
            <a:avLst/>
          </a:prstGeom>
          <a:noFill/>
          <a:ln/>
        </p:spPr>
        <p:txBody>
          <a:bodyPr wrap="none" lIns="0" tIns="0" rIns="0" bIns="0" rtlCol="0" anchor="t"/>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4mm: $60,000 — 6mm: $70,000</a:t>
            </a:r>
            <a:endParaRPr lang="en-US" sz="950" dirty="0"/>
          </a:p>
        </p:txBody>
      </p:sp>
      <p:pic>
        <p:nvPicPr>
          <p:cNvPr id="6" name="Image 1" descr="preencoded.png">    </p:cNvPr>
          <p:cNvPicPr>
            <a:picLocks noChangeAspect="1"/>
          </p:cNvPicPr>
          <p:nvPr/>
        </p:nvPicPr>
        <p:blipFill>
          <a:blip r:embed="rId2"/>
          <a:stretch>
            <a:fillRect/>
          </a:stretch>
        </p:blipFill>
        <p:spPr>
          <a:xfrm>
            <a:off x="3318644" y="1461641"/>
            <a:ext cx="2515195" cy="2080245"/>
          </a:xfrm>
          <a:prstGeom prst="rect">
            <a:avLst/>
          </a:prstGeom>
        </p:spPr>
      </p:pic>
      <p:sp>
        <p:nvSpPr>
          <p:cNvPr id="7" name="Text 3"/>
          <p:cNvSpPr/>
          <p:nvPr/>
        </p:nvSpPr>
        <p:spPr>
          <a:xfrm>
            <a:off x="3318644" y="3681413"/>
            <a:ext cx="251519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Cubano Tejido</a:t>
            </a:r>
            <a:endParaRPr lang="en-US" sz="1200" dirty="0"/>
          </a:p>
        </p:txBody>
      </p:sp>
      <p:sp>
        <p:nvSpPr>
          <p:cNvPr id="8" name="Text 4"/>
          <p:cNvSpPr/>
          <p:nvPr/>
        </p:nvSpPr>
        <p:spPr>
          <a:xfrm>
            <a:off x="3318644" y="3999235"/>
            <a:ext cx="2972395" cy="198462"/>
          </a:xfrm>
          <a:prstGeom prst="rect">
            <a:avLst/>
          </a:prstGeom>
          <a:noFill/>
          <a:ln/>
        </p:spPr>
        <p:txBody>
          <a:bodyPr wrap="none" lIns="0" tIns="0" rIns="0" bIns="0" rtlCol="0" anchor="t"/>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4mm: $60,000 — 6mm: $70,000</a:t>
            </a:r>
            <a:endParaRPr lang="en-US" sz="950" dirty="0"/>
          </a:p>
        </p:txBody>
      </p:sp>
      <p:pic>
        <p:nvPicPr>
          <p:cNvPr id="9" name="Image 2" descr="preencoded.png">    </p:cNvPr>
          <p:cNvPicPr>
            <a:picLocks noChangeAspect="1"/>
          </p:cNvPicPr>
          <p:nvPr/>
        </p:nvPicPr>
        <p:blipFill>
          <a:blip r:embed="rId3"/>
          <a:stretch>
            <a:fillRect/>
          </a:stretch>
        </p:blipFill>
        <p:spPr>
          <a:xfrm>
            <a:off x="6141169" y="1461641"/>
            <a:ext cx="2515195" cy="2088431"/>
          </a:xfrm>
          <a:prstGeom prst="rect">
            <a:avLst/>
          </a:prstGeom>
        </p:spPr>
      </p:pic>
      <p:sp>
        <p:nvSpPr>
          <p:cNvPr id="10" name="Text 5"/>
          <p:cNvSpPr/>
          <p:nvPr/>
        </p:nvSpPr>
        <p:spPr>
          <a:xfrm>
            <a:off x="6141169" y="3689598"/>
            <a:ext cx="251519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Chinesco Tejido</a:t>
            </a:r>
            <a:endParaRPr lang="en-US" sz="1200" dirty="0"/>
          </a:p>
        </p:txBody>
      </p:sp>
      <p:sp>
        <p:nvSpPr>
          <p:cNvPr id="11" name="Text 6"/>
          <p:cNvSpPr/>
          <p:nvPr/>
        </p:nvSpPr>
        <p:spPr>
          <a:xfrm>
            <a:off x="6141169" y="4007421"/>
            <a:ext cx="2972395" cy="198462"/>
          </a:xfrm>
          <a:prstGeom prst="rect">
            <a:avLst/>
          </a:prstGeom>
          <a:noFill/>
          <a:ln/>
        </p:spPr>
        <p:txBody>
          <a:bodyPr wrap="none" lIns="0" tIns="0" rIns="0" bIns="0" rtlCol="0" anchor="t"/>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4mm: $60,000 — 6mm: $70,000</a:t>
            </a:r>
            <a:endParaRPr lang="en-US" sz="95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spTree>
      <p:nvGrpSpPr>
        <p:cNvPr id="1" name=""/>
        <p:cNvGrpSpPr/>
        <p:nvPr/>
      </p:nvGrpSpPr>
      <p:grpSpPr>
        <a:xfrm>
          <a:off x="0" y="0"/>
          <a:ext cx="0" cy="0"/>
          <a:chOff x="0" y="0"/>
          <a:chExt cx="0" cy="0"/>
        </a:xfrm>
      </p:grpSpPr>
      <p:sp>
        <p:nvSpPr>
          <p:cNvPr id="2" name="Text 0"/>
          <p:cNvSpPr/>
          <p:nvPr/>
        </p:nvSpPr>
        <p:spPr>
          <a:xfrm>
            <a:off x="496119" y="1018877"/>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Woven —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Franco, Ancla, Veneciano, Tejido Placa</a:t>
            </a:r>
            <a:endParaRPr lang="en-US" sz="1950" dirty="0"/>
          </a:p>
        </p:txBody>
      </p:sp>
      <p:pic>
        <p:nvPicPr>
          <p:cNvPr id="3" name="Image 0" descr="preencoded.png">    </p:cNvPr>
          <p:cNvPicPr>
            <a:picLocks noChangeAspect="1"/>
          </p:cNvPicPr>
          <p:nvPr/>
        </p:nvPicPr>
        <p:blipFill>
          <a:blip r:embed="rId1"/>
          <a:stretch>
            <a:fillRect/>
          </a:stretch>
        </p:blipFill>
        <p:spPr>
          <a:xfrm>
            <a:off x="496119" y="1654522"/>
            <a:ext cx="1811015" cy="1503759"/>
          </a:xfrm>
          <a:prstGeom prst="rect">
            <a:avLst/>
          </a:prstGeom>
        </p:spPr>
      </p:pic>
      <p:sp>
        <p:nvSpPr>
          <p:cNvPr id="4" name="Text 1"/>
          <p:cNvSpPr/>
          <p:nvPr/>
        </p:nvSpPr>
        <p:spPr>
          <a:xfrm>
            <a:off x="496119" y="3297808"/>
            <a:ext cx="181101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Franco Tejido</a:t>
            </a:r>
            <a:endParaRPr lang="en-US" sz="1200" dirty="0"/>
          </a:p>
        </p:txBody>
      </p:sp>
      <p:sp>
        <p:nvSpPr>
          <p:cNvPr id="5" name="Text 2"/>
          <p:cNvSpPr/>
          <p:nvPr/>
        </p:nvSpPr>
        <p:spPr>
          <a:xfrm>
            <a:off x="496119" y="3615630"/>
            <a:ext cx="1811015"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4mm: $60,000 / 6mm: $70,000</a:t>
            </a:r>
            <a:endParaRPr lang="en-US" sz="950" dirty="0"/>
          </a:p>
        </p:txBody>
      </p:sp>
      <p:pic>
        <p:nvPicPr>
          <p:cNvPr id="6" name="Image 1" descr="preencoded.png">    </p:cNvPr>
          <p:cNvPicPr>
            <a:picLocks noChangeAspect="1"/>
          </p:cNvPicPr>
          <p:nvPr/>
        </p:nvPicPr>
        <p:blipFill>
          <a:blip r:embed="rId2"/>
          <a:stretch>
            <a:fillRect/>
          </a:stretch>
        </p:blipFill>
        <p:spPr>
          <a:xfrm>
            <a:off x="2614464" y="1654522"/>
            <a:ext cx="1811015" cy="1497806"/>
          </a:xfrm>
          <a:prstGeom prst="rect">
            <a:avLst/>
          </a:prstGeom>
        </p:spPr>
      </p:pic>
      <p:sp>
        <p:nvSpPr>
          <p:cNvPr id="7" name="Text 3"/>
          <p:cNvSpPr/>
          <p:nvPr/>
        </p:nvSpPr>
        <p:spPr>
          <a:xfrm>
            <a:off x="2614464" y="3291855"/>
            <a:ext cx="181101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Ancla Tejido</a:t>
            </a:r>
            <a:endParaRPr lang="en-US" sz="1200" dirty="0"/>
          </a:p>
        </p:txBody>
      </p:sp>
      <p:sp>
        <p:nvSpPr>
          <p:cNvPr id="8" name="Text 4"/>
          <p:cNvSpPr/>
          <p:nvPr/>
        </p:nvSpPr>
        <p:spPr>
          <a:xfrm>
            <a:off x="2614464" y="3609677"/>
            <a:ext cx="1811015"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4mm: $60,000 / 6mm: $70,000</a:t>
            </a:r>
            <a:endParaRPr lang="en-US" sz="950" dirty="0"/>
          </a:p>
        </p:txBody>
      </p:sp>
      <p:pic>
        <p:nvPicPr>
          <p:cNvPr id="9" name="Image 2" descr="preencoded.png">    </p:cNvPr>
          <p:cNvPicPr>
            <a:picLocks noChangeAspect="1"/>
          </p:cNvPicPr>
          <p:nvPr/>
        </p:nvPicPr>
        <p:blipFill>
          <a:blip r:embed="rId3"/>
          <a:stretch>
            <a:fillRect/>
          </a:stretch>
        </p:blipFill>
        <p:spPr>
          <a:xfrm>
            <a:off x="4732809" y="1654522"/>
            <a:ext cx="1811015" cy="1504206"/>
          </a:xfrm>
          <a:prstGeom prst="rect">
            <a:avLst/>
          </a:prstGeom>
        </p:spPr>
      </p:pic>
      <p:sp>
        <p:nvSpPr>
          <p:cNvPr id="10" name="Text 5"/>
          <p:cNvSpPr/>
          <p:nvPr/>
        </p:nvSpPr>
        <p:spPr>
          <a:xfrm>
            <a:off x="4732809" y="3298254"/>
            <a:ext cx="181101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Veneciano Tejido</a:t>
            </a:r>
            <a:endParaRPr lang="en-US" sz="1200" dirty="0"/>
          </a:p>
        </p:txBody>
      </p:sp>
      <p:sp>
        <p:nvSpPr>
          <p:cNvPr id="11" name="Text 6"/>
          <p:cNvSpPr/>
          <p:nvPr/>
        </p:nvSpPr>
        <p:spPr>
          <a:xfrm>
            <a:off x="4732809" y="3616077"/>
            <a:ext cx="1811015"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4mm: $60,000 / 6mm: $70,000</a:t>
            </a:r>
            <a:endParaRPr lang="en-US" sz="950" dirty="0"/>
          </a:p>
        </p:txBody>
      </p:sp>
      <p:pic>
        <p:nvPicPr>
          <p:cNvPr id="12" name="Image 3" descr="preencoded.png">    </p:cNvPr>
          <p:cNvPicPr>
            <a:picLocks noChangeAspect="1"/>
          </p:cNvPicPr>
          <p:nvPr/>
        </p:nvPicPr>
        <p:blipFill>
          <a:blip r:embed="rId4"/>
          <a:stretch>
            <a:fillRect/>
          </a:stretch>
        </p:blipFill>
        <p:spPr>
          <a:xfrm>
            <a:off x="6851154" y="1654522"/>
            <a:ext cx="1811015" cy="1497806"/>
          </a:xfrm>
          <a:prstGeom prst="rect">
            <a:avLst/>
          </a:prstGeom>
        </p:spPr>
      </p:pic>
      <p:sp>
        <p:nvSpPr>
          <p:cNvPr id="13" name="Text 7"/>
          <p:cNvSpPr/>
          <p:nvPr/>
        </p:nvSpPr>
        <p:spPr>
          <a:xfrm>
            <a:off x="6851154" y="3291855"/>
            <a:ext cx="1811015"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Tejido Placa</a:t>
            </a:r>
            <a:endParaRPr lang="en-US" sz="1200" dirty="0"/>
          </a:p>
        </p:txBody>
      </p:sp>
      <p:sp>
        <p:nvSpPr>
          <p:cNvPr id="14" name="Text 8"/>
          <p:cNvSpPr/>
          <p:nvPr/>
        </p:nvSpPr>
        <p:spPr>
          <a:xfrm>
            <a:off x="6851154" y="3609677"/>
            <a:ext cx="2268215" cy="198462"/>
          </a:xfrm>
          <a:prstGeom prst="rect">
            <a:avLst/>
          </a:prstGeom>
          <a:noFill/>
          <a:ln/>
        </p:spPr>
        <p:txBody>
          <a:bodyPr wrap="none" lIns="0" tIns="0" rIns="0" bIns="0" rtlCol="0" anchor="t"/>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6mm: $70,000</a:t>
            </a:r>
            <a:endParaRPr lang="en-US" sz="95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85000"/>
            </a:srgbClr>
          </a:solidFill>
          <a:ln/>
        </p:spPr>
      </p:sp>
      <p:sp>
        <p:nvSpPr>
          <p:cNvPr id="4" name="Shape 1"/>
          <p:cNvSpPr/>
          <p:nvPr/>
        </p:nvSpPr>
        <p:spPr>
          <a:xfrm>
            <a:off x="496119" y="1768971"/>
            <a:ext cx="703585" cy="188565"/>
          </a:xfrm>
          <a:prstGeom prst="roundRect">
            <a:avLst>
              <a:gd name="adj" fmla="val 22104"/>
            </a:avLst>
          </a:prstGeom>
          <a:noFill/>
          <a:ln w="4763">
            <a:solidFill>
              <a:srgbClr val="E7BF6A"/>
            </a:solidFill>
            <a:prstDash val="solid"/>
          </a:ln>
        </p:spPr>
      </p:sp>
      <p:sp>
        <p:nvSpPr>
          <p:cNvPr id="5" name="Text 2"/>
          <p:cNvSpPr/>
          <p:nvPr/>
        </p:nvSpPr>
        <p:spPr>
          <a:xfrm>
            <a:off x="570533" y="1806178"/>
            <a:ext cx="1011957" cy="114151"/>
          </a:xfrm>
          <a:prstGeom prst="rect">
            <a:avLst/>
          </a:prstGeom>
          <a:noFill/>
          <a:ln/>
        </p:spPr>
        <p:txBody>
          <a:bodyPr wrap="none" lIns="0" tIns="0" rIns="0" bIns="0" rtlCol="0" anchor="t"/>
          <a:lstStyle/>
          <a:p>
            <a:pPr algn="l" indent="0" marL="0">
              <a:lnSpc>
                <a:spcPct val="96000"/>
              </a:lnSpc>
              <a:buNone/>
            </a:pPr>
            <a:r>
              <a:rPr lang="en-US" sz="750" dirty="0">
                <a:solidFill>
                  <a:srgbClr val="E7BF6A"/>
                </a:solidFill>
                <a:latin typeface="Inter" pitchFamily="34" charset="0"/>
                <a:ea typeface="Inter" pitchFamily="34" charset="-122"/>
                <a:cs typeface="Inter" pitchFamily="34" charset="-120"/>
              </a:rPr>
              <a:t>CHAPTER 8</a:t>
            </a:r>
            <a:endParaRPr lang="en-US" sz="750" dirty="0"/>
          </a:p>
        </p:txBody>
      </p:sp>
      <p:sp>
        <p:nvSpPr>
          <p:cNvPr id="6" name="Text 3"/>
          <p:cNvSpPr/>
          <p:nvPr/>
        </p:nvSpPr>
        <p:spPr>
          <a:xfrm>
            <a:off x="496119" y="2007096"/>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D4A017"/>
                </a:solidFill>
                <a:latin typeface="Bricolage Grotesque SemiBold" pitchFamily="34" charset="0"/>
                <a:ea typeface="Bricolage Grotesque SemiBold" pitchFamily="34" charset="-122"/>
                <a:cs typeface="Bricolage Grotesque SemiBold" pitchFamily="34" charset="-120"/>
              </a:rPr>
              <a:t>Pulseras</a:t>
            </a:r>
            <a:pPr algn="l" indent="0" marL="0">
              <a:lnSpc>
                <a:spcPct val="104000"/>
              </a:lnSpc>
              <a:buNone/>
            </a:pPr>
            <a:r>
              <a:rPr lang="en-US" sz="2400" dirty="0">
                <a:solidFill>
                  <a:srgbClr val="2C2926"/>
                </a:solidFill>
                <a:latin typeface="Bricolage Grotesque SemiBold" pitchFamily="34" charset="0"/>
                <a:ea typeface="Bricolage Grotesque SemiBold" pitchFamily="34" charset="-122"/>
                <a:cs typeface="Bricolage Grotesque SemiBold" pitchFamily="34" charset="-120"/>
              </a:rPr>
              <a:t> — Beaded Bracelet Collection</a:t>
            </a:r>
            <a:endParaRPr lang="en-US" sz="2400" dirty="0"/>
          </a:p>
        </p:txBody>
      </p:sp>
      <p:sp>
        <p:nvSpPr>
          <p:cNvPr id="7" name="Text 4"/>
          <p:cNvSpPr/>
          <p:nvPr/>
        </p:nvSpPr>
        <p:spPr>
          <a:xfrm>
            <a:off x="496119" y="2580680"/>
            <a:ext cx="8151763"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Our pulseras collection celebrates the timeless beauty of natural stone beads paired with 18K gold-plated accents. From vibrant green malachite to deep blue lapis lazuli and sleek black onyx, each bead carries its own character and energy. Available in several configurations — Intercalada, Intercalada Doble, Completa, and Trenzada — and in the sub-collection of Balines with Centrales and Laterales arrangements. All backed by our lifetime guarantee.</a:t>
            </a:r>
            <a:endParaRPr lang="en-US" sz="95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spTree>
      <p:nvGrpSpPr>
        <p:cNvPr id="1" name=""/>
        <p:cNvGrpSpPr/>
        <p:nvPr/>
      </p:nvGrpSpPr>
      <p:grpSpPr>
        <a:xfrm>
          <a:off x="0" y="0"/>
          <a:ext cx="0" cy="0"/>
          <a:chOff x="0" y="0"/>
          <a:chExt cx="0" cy="0"/>
        </a:xfrm>
      </p:grpSpPr>
      <p:sp>
        <p:nvSpPr>
          <p:cNvPr id="2" name="Text 0"/>
          <p:cNvSpPr/>
          <p:nvPr/>
        </p:nvSpPr>
        <p:spPr>
          <a:xfrm>
            <a:off x="496119" y="344314"/>
            <a:ext cx="8151763" cy="227707"/>
          </a:xfrm>
          <a:prstGeom prst="rect">
            <a:avLst/>
          </a:prstGeom>
          <a:noFill/>
          <a:ln/>
        </p:spPr>
        <p:txBody>
          <a:bodyPr wrap="none" lIns="0" tIns="0" rIns="0" bIns="0" rtlCol="0" anchor="t"/>
          <a:lstStyle/>
          <a:p>
            <a:pPr algn="l" indent="0" marL="0">
              <a:lnSpc>
                <a:spcPct val="104000"/>
              </a:lnSpc>
              <a:buNone/>
            </a:pPr>
            <a:r>
              <a:rPr lang="en-US" sz="1400" dirty="0">
                <a:solidFill>
                  <a:srgbClr val="2C2926"/>
                </a:solidFill>
                <a:latin typeface="Bricolage Grotesque SemiBold" pitchFamily="34" charset="0"/>
                <a:ea typeface="Bricolage Grotesque SemiBold" pitchFamily="34" charset="-122"/>
                <a:cs typeface="Bricolage Grotesque SemiBold" pitchFamily="34" charset="-120"/>
              </a:rPr>
              <a:t>Pulsera </a:t>
            </a:r>
            <a:pPr algn="l" indent="0" marL="0">
              <a:lnSpc>
                <a:spcPct val="104000"/>
              </a:lnSpc>
              <a:buNone/>
            </a:pPr>
            <a:r>
              <a:rPr lang="en-US" sz="1400" dirty="0">
                <a:solidFill>
                  <a:srgbClr val="D4A017"/>
                </a:solidFill>
                <a:latin typeface="Bricolage Grotesque SemiBold" pitchFamily="34" charset="0"/>
                <a:ea typeface="Bricolage Grotesque SemiBold" pitchFamily="34" charset="-122"/>
                <a:cs typeface="Bricolage Grotesque SemiBold" pitchFamily="34" charset="-120"/>
              </a:rPr>
              <a:t>Intercalada</a:t>
            </a:r>
            <a:endParaRPr lang="en-US" sz="1400" dirty="0"/>
          </a:p>
        </p:txBody>
      </p:sp>
      <p:pic>
        <p:nvPicPr>
          <p:cNvPr id="3" name="Image 0" descr="preencoded.png">    </p:cNvPr>
          <p:cNvPicPr>
            <a:picLocks noChangeAspect="1"/>
          </p:cNvPicPr>
          <p:nvPr/>
        </p:nvPicPr>
        <p:blipFill>
          <a:blip r:embed="rId1"/>
          <a:stretch>
            <a:fillRect/>
          </a:stretch>
        </p:blipFill>
        <p:spPr>
          <a:xfrm>
            <a:off x="496119" y="747564"/>
            <a:ext cx="2349103" cy="1950541"/>
          </a:xfrm>
          <a:prstGeom prst="rect">
            <a:avLst/>
          </a:prstGeom>
        </p:spPr>
      </p:pic>
      <p:pic>
        <p:nvPicPr>
          <p:cNvPr id="4" name="Image 1" descr="preencoded.png">    </p:cNvPr>
          <p:cNvPicPr>
            <a:picLocks noChangeAspect="1"/>
          </p:cNvPicPr>
          <p:nvPr/>
        </p:nvPicPr>
        <p:blipFill>
          <a:blip r:embed="rId2"/>
          <a:stretch>
            <a:fillRect/>
          </a:stretch>
        </p:blipFill>
        <p:spPr>
          <a:xfrm>
            <a:off x="496119" y="2773338"/>
            <a:ext cx="1939677" cy="1950541"/>
          </a:xfrm>
          <a:prstGeom prst="rect">
            <a:avLst/>
          </a:prstGeom>
        </p:spPr>
      </p:pic>
      <p:sp>
        <p:nvSpPr>
          <p:cNvPr id="5" name="Text 1"/>
          <p:cNvSpPr/>
          <p:nvPr/>
        </p:nvSpPr>
        <p:spPr>
          <a:xfrm>
            <a:off x="4687863" y="739229"/>
            <a:ext cx="3964781" cy="142280"/>
          </a:xfrm>
          <a:prstGeom prst="rect">
            <a:avLst/>
          </a:prstGeom>
          <a:noFill/>
          <a:ln/>
        </p:spPr>
        <p:txBody>
          <a:bodyPr wrap="none" lIns="0" tIns="0" rIns="0" bIns="0" rtlCol="0" anchor="t"/>
          <a:lstStyle/>
          <a:p>
            <a:pPr algn="l" indent="0" marL="0">
              <a:lnSpc>
                <a:spcPct val="104000"/>
              </a:lnSpc>
              <a:buNone/>
            </a:pPr>
            <a:r>
              <a:rPr lang="en-US" sz="850" dirty="0">
                <a:solidFill>
                  <a:srgbClr val="2C2926"/>
                </a:solidFill>
                <a:latin typeface="Bricolage Grotesque SemiBold" pitchFamily="34" charset="0"/>
                <a:ea typeface="Bricolage Grotesque SemiBold" pitchFamily="34" charset="-122"/>
                <a:cs typeface="Bricolage Grotesque SemiBold" pitchFamily="34" charset="-120"/>
              </a:rPr>
              <a:t>Intercalada — Available Stones</a:t>
            </a:r>
            <a:endParaRPr lang="en-US" sz="850" dirty="0"/>
          </a:p>
        </p:txBody>
      </p:sp>
      <p:sp>
        <p:nvSpPr>
          <p:cNvPr id="6" name="Shape 2"/>
          <p:cNvSpPr/>
          <p:nvPr/>
        </p:nvSpPr>
        <p:spPr>
          <a:xfrm>
            <a:off x="4687863" y="956742"/>
            <a:ext cx="1948904" cy="527224"/>
          </a:xfrm>
          <a:prstGeom prst="roundRect">
            <a:avLst>
              <a:gd name="adj" fmla="val 7257"/>
            </a:avLst>
          </a:prstGeom>
          <a:solidFill>
            <a:srgbClr val="FFFFFF"/>
          </a:solidFill>
          <a:ln w="4763">
            <a:solidFill>
              <a:srgbClr val="F8ECD3"/>
            </a:solidFill>
            <a:prstDash val="solid"/>
          </a:ln>
        </p:spPr>
      </p:sp>
      <p:sp>
        <p:nvSpPr>
          <p:cNvPr id="7" name="Text 3"/>
          <p:cNvSpPr/>
          <p:nvPr/>
        </p:nvSpPr>
        <p:spPr>
          <a:xfrm>
            <a:off x="4783708" y="1052587"/>
            <a:ext cx="1757214" cy="142280"/>
          </a:xfrm>
          <a:prstGeom prst="rect">
            <a:avLst/>
          </a:prstGeom>
          <a:noFill/>
          <a:ln/>
        </p:spPr>
        <p:txBody>
          <a:bodyPr wrap="none" lIns="0" tIns="0" rIns="0" bIns="0" rtlCol="0" anchor="t"/>
          <a:lstStyle/>
          <a:p>
            <a:pPr algn="l" indent="0" marL="0">
              <a:lnSpc>
                <a:spcPct val="104000"/>
              </a:lnSpc>
              <a:buNone/>
            </a:pPr>
            <a:r>
              <a:rPr lang="en-US" sz="85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850" dirty="0">
                <a:solidFill>
                  <a:srgbClr val="2C2926"/>
                </a:solidFill>
                <a:latin typeface="Bricolage Grotesque SemiBold" pitchFamily="34" charset="0"/>
                <a:ea typeface="Bricolage Grotesque SemiBold" pitchFamily="34" charset="-122"/>
                <a:cs typeface="Bricolage Grotesque SemiBold" pitchFamily="34" charset="-120"/>
              </a:rPr>
              <a:t> Green</a:t>
            </a:r>
            <a:endParaRPr lang="en-US" sz="850" dirty="0"/>
          </a:p>
        </p:txBody>
      </p:sp>
      <p:sp>
        <p:nvSpPr>
          <p:cNvPr id="8" name="Text 4"/>
          <p:cNvSpPr/>
          <p:nvPr/>
        </p:nvSpPr>
        <p:spPr>
          <a:xfrm>
            <a:off x="4783708" y="1261765"/>
            <a:ext cx="1757214" cy="126355"/>
          </a:xfrm>
          <a:prstGeom prst="rect">
            <a:avLst/>
          </a:prstGeom>
          <a:noFill/>
          <a:ln/>
        </p:spPr>
        <p:txBody>
          <a:bodyPr wrap="none" lIns="0" tIns="0" rIns="0" bIns="0" rtlCol="0" anchor="t"/>
          <a:lstStyle/>
          <a:p>
            <a:pPr algn="l" indent="0" marL="0">
              <a:lnSpc>
                <a:spcPct val="116000"/>
              </a:lnSpc>
              <a:buNone/>
            </a:pPr>
            <a:r>
              <a:rPr lang="en-US" sz="700" dirty="0">
                <a:solidFill>
                  <a:srgbClr val="2C2926"/>
                </a:solidFill>
                <a:latin typeface="Inter" pitchFamily="34" charset="0"/>
                <a:ea typeface="Inter" pitchFamily="34" charset="-122"/>
                <a:cs typeface="Inter" pitchFamily="34" charset="-120"/>
              </a:rPr>
              <a:t>Malachite — vibrant natural green</a:t>
            </a:r>
            <a:endParaRPr lang="en-US" sz="700" dirty="0"/>
          </a:p>
        </p:txBody>
      </p:sp>
      <p:sp>
        <p:nvSpPr>
          <p:cNvPr id="9" name="Shape 5"/>
          <p:cNvSpPr/>
          <p:nvPr/>
        </p:nvSpPr>
        <p:spPr>
          <a:xfrm>
            <a:off x="6703665" y="956742"/>
            <a:ext cx="1948979" cy="527224"/>
          </a:xfrm>
          <a:prstGeom prst="roundRect">
            <a:avLst>
              <a:gd name="adj" fmla="val 7257"/>
            </a:avLst>
          </a:prstGeom>
          <a:solidFill>
            <a:srgbClr val="FFFFFF"/>
          </a:solidFill>
          <a:ln w="4763">
            <a:solidFill>
              <a:srgbClr val="F8ECD3"/>
            </a:solidFill>
            <a:prstDash val="solid"/>
          </a:ln>
        </p:spPr>
      </p:sp>
      <p:sp>
        <p:nvSpPr>
          <p:cNvPr id="10" name="Text 6"/>
          <p:cNvSpPr/>
          <p:nvPr/>
        </p:nvSpPr>
        <p:spPr>
          <a:xfrm>
            <a:off x="6799511" y="1052587"/>
            <a:ext cx="1757288" cy="142280"/>
          </a:xfrm>
          <a:prstGeom prst="rect">
            <a:avLst/>
          </a:prstGeom>
          <a:noFill/>
          <a:ln/>
        </p:spPr>
        <p:txBody>
          <a:bodyPr wrap="none" lIns="0" tIns="0" rIns="0" bIns="0" rtlCol="0" anchor="t"/>
          <a:lstStyle/>
          <a:p>
            <a:pPr algn="l" indent="0" marL="0">
              <a:lnSpc>
                <a:spcPct val="104000"/>
              </a:lnSpc>
              <a:buNone/>
            </a:pPr>
            <a:r>
              <a:rPr lang="en-US" sz="85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850" dirty="0">
                <a:solidFill>
                  <a:srgbClr val="2C2926"/>
                </a:solidFill>
                <a:latin typeface="Bricolage Grotesque SemiBold" pitchFamily="34" charset="0"/>
                <a:ea typeface="Bricolage Grotesque SemiBold" pitchFamily="34" charset="-122"/>
                <a:cs typeface="Bricolage Grotesque SemiBold" pitchFamily="34" charset="-120"/>
              </a:rPr>
              <a:t> Blue</a:t>
            </a:r>
            <a:endParaRPr lang="en-US" sz="850" dirty="0"/>
          </a:p>
        </p:txBody>
      </p:sp>
      <p:sp>
        <p:nvSpPr>
          <p:cNvPr id="11" name="Text 7"/>
          <p:cNvSpPr/>
          <p:nvPr/>
        </p:nvSpPr>
        <p:spPr>
          <a:xfrm>
            <a:off x="6799511" y="1261765"/>
            <a:ext cx="1757288" cy="126355"/>
          </a:xfrm>
          <a:prstGeom prst="rect">
            <a:avLst/>
          </a:prstGeom>
          <a:noFill/>
          <a:ln/>
        </p:spPr>
        <p:txBody>
          <a:bodyPr wrap="none" lIns="0" tIns="0" rIns="0" bIns="0" rtlCol="0" anchor="t"/>
          <a:lstStyle/>
          <a:p>
            <a:pPr algn="l" indent="0" marL="0">
              <a:lnSpc>
                <a:spcPct val="116000"/>
              </a:lnSpc>
              <a:buNone/>
            </a:pPr>
            <a:r>
              <a:rPr lang="en-US" sz="700" dirty="0">
                <a:solidFill>
                  <a:srgbClr val="2C2926"/>
                </a:solidFill>
                <a:latin typeface="Inter" pitchFamily="34" charset="0"/>
                <a:ea typeface="Inter" pitchFamily="34" charset="-122"/>
                <a:cs typeface="Inter" pitchFamily="34" charset="-120"/>
              </a:rPr>
              <a:t>Lapis Lazuli — deep celestial blue</a:t>
            </a:r>
            <a:endParaRPr lang="en-US" sz="700" dirty="0"/>
          </a:p>
        </p:txBody>
      </p:sp>
      <p:sp>
        <p:nvSpPr>
          <p:cNvPr id="12" name="Shape 8"/>
          <p:cNvSpPr/>
          <p:nvPr/>
        </p:nvSpPr>
        <p:spPr>
          <a:xfrm>
            <a:off x="4687863" y="1550863"/>
            <a:ext cx="3964781" cy="527224"/>
          </a:xfrm>
          <a:prstGeom prst="roundRect">
            <a:avLst>
              <a:gd name="adj" fmla="val 7257"/>
            </a:avLst>
          </a:prstGeom>
          <a:solidFill>
            <a:srgbClr val="FFFFFF"/>
          </a:solidFill>
          <a:ln w="4763">
            <a:solidFill>
              <a:srgbClr val="F8ECD3"/>
            </a:solidFill>
            <a:prstDash val="solid"/>
          </a:ln>
        </p:spPr>
      </p:sp>
      <p:sp>
        <p:nvSpPr>
          <p:cNvPr id="13" name="Text 9"/>
          <p:cNvSpPr/>
          <p:nvPr/>
        </p:nvSpPr>
        <p:spPr>
          <a:xfrm>
            <a:off x="4783708" y="1646709"/>
            <a:ext cx="3773091" cy="142280"/>
          </a:xfrm>
          <a:prstGeom prst="rect">
            <a:avLst/>
          </a:prstGeom>
          <a:noFill/>
          <a:ln/>
        </p:spPr>
        <p:txBody>
          <a:bodyPr wrap="none" lIns="0" tIns="0" rIns="0" bIns="0" rtlCol="0" anchor="t"/>
          <a:lstStyle/>
          <a:p>
            <a:pPr algn="l" indent="0" marL="0">
              <a:lnSpc>
                <a:spcPct val="104000"/>
              </a:lnSpc>
              <a:buNone/>
            </a:pPr>
            <a:r>
              <a:rPr lang="en-US" sz="85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850" dirty="0">
                <a:solidFill>
                  <a:srgbClr val="2C2926"/>
                </a:solidFill>
                <a:latin typeface="Bricolage Grotesque SemiBold" pitchFamily="34" charset="0"/>
                <a:ea typeface="Bricolage Grotesque SemiBold" pitchFamily="34" charset="-122"/>
                <a:cs typeface="Bricolage Grotesque SemiBold" pitchFamily="34" charset="-120"/>
              </a:rPr>
              <a:t> Black</a:t>
            </a:r>
            <a:endParaRPr lang="en-US" sz="850" dirty="0"/>
          </a:p>
        </p:txBody>
      </p:sp>
      <p:sp>
        <p:nvSpPr>
          <p:cNvPr id="14" name="Text 10"/>
          <p:cNvSpPr/>
          <p:nvPr/>
        </p:nvSpPr>
        <p:spPr>
          <a:xfrm>
            <a:off x="4783708" y="1855887"/>
            <a:ext cx="3773091" cy="126355"/>
          </a:xfrm>
          <a:prstGeom prst="rect">
            <a:avLst/>
          </a:prstGeom>
          <a:noFill/>
          <a:ln/>
        </p:spPr>
        <p:txBody>
          <a:bodyPr wrap="none" lIns="0" tIns="0" rIns="0" bIns="0" rtlCol="0" anchor="t"/>
          <a:lstStyle/>
          <a:p>
            <a:pPr algn="l" indent="0" marL="0">
              <a:lnSpc>
                <a:spcPct val="116000"/>
              </a:lnSpc>
              <a:buNone/>
            </a:pPr>
            <a:r>
              <a:rPr lang="en-US" sz="700" dirty="0">
                <a:solidFill>
                  <a:srgbClr val="2C2926"/>
                </a:solidFill>
                <a:latin typeface="Inter" pitchFamily="34" charset="0"/>
                <a:ea typeface="Inter" pitchFamily="34" charset="-122"/>
                <a:cs typeface="Inter" pitchFamily="34" charset="-120"/>
              </a:rPr>
              <a:t>Onyx — sleek, powerful black</a:t>
            </a:r>
            <a:endParaRPr lang="en-US" sz="700" dirty="0"/>
          </a:p>
        </p:txBody>
      </p:sp>
      <p:sp>
        <p:nvSpPr>
          <p:cNvPr id="15" name="Text 11"/>
          <p:cNvSpPr/>
          <p:nvPr/>
        </p:nvSpPr>
        <p:spPr>
          <a:xfrm>
            <a:off x="4687863" y="2153320"/>
            <a:ext cx="4421981" cy="126355"/>
          </a:xfrm>
          <a:prstGeom prst="rect">
            <a:avLst/>
          </a:prstGeom>
          <a:noFill/>
          <a:ln/>
        </p:spPr>
        <p:txBody>
          <a:bodyPr wrap="none" lIns="0" tIns="0" rIns="0" bIns="0" rtlCol="0" anchor="t"/>
          <a:lstStyle/>
          <a:p>
            <a:pPr algn="l" indent="0" marL="0">
              <a:lnSpc>
                <a:spcPct val="116000"/>
              </a:lnSpc>
              <a:buNone/>
            </a:pPr>
            <a:r>
              <a:rPr lang="en-US" sz="700" dirty="0">
                <a:solidFill>
                  <a:srgbClr val="2C2926"/>
                </a:solidFill>
                <a:latin typeface="Inter" pitchFamily="34" charset="0"/>
                <a:ea typeface="Inter" pitchFamily="34" charset="-122"/>
                <a:cs typeface="Inter" pitchFamily="34" charset="-120"/>
              </a:rPr>
              <a:t>6mm: </a:t>
            </a:r>
            <a:pPr algn="l" indent="0" marL="0">
              <a:lnSpc>
                <a:spcPct val="116000"/>
              </a:lnSpc>
              <a:buNone/>
            </a:pPr>
            <a:r>
              <a:rPr lang="en-US" sz="700" b="1" dirty="0">
                <a:solidFill>
                  <a:srgbClr val="2C2926"/>
                </a:solidFill>
                <a:latin typeface="Inter Bold" pitchFamily="34" charset="0"/>
                <a:ea typeface="Inter Bold" pitchFamily="34" charset="-122"/>
                <a:cs typeface="Inter Bold" pitchFamily="34" charset="-120"/>
              </a:rPr>
              <a:t>$110,000</a:t>
            </a:r>
            <a:pPr algn="l" indent="0" marL="0">
              <a:lnSpc>
                <a:spcPct val="116000"/>
              </a:lnSpc>
              <a:buNone/>
            </a:pPr>
            <a:r>
              <a:rPr lang="en-US" sz="700" dirty="0">
                <a:solidFill>
                  <a:srgbClr val="2C2926"/>
                </a:solidFill>
                <a:latin typeface="Inter" pitchFamily="34" charset="0"/>
                <a:ea typeface="Inter" pitchFamily="34" charset="-122"/>
                <a:cs typeface="Inter" pitchFamily="34" charset="-120"/>
              </a:rPr>
              <a:t> — 6mm + plate: </a:t>
            </a:r>
            <a:pPr algn="l" indent="0" marL="0">
              <a:lnSpc>
                <a:spcPct val="116000"/>
              </a:lnSpc>
              <a:buNone/>
            </a:pPr>
            <a:r>
              <a:rPr lang="en-US" sz="700" b="1" dirty="0">
                <a:solidFill>
                  <a:srgbClr val="2C2926"/>
                </a:solidFill>
                <a:latin typeface="Inter Bold" pitchFamily="34" charset="0"/>
                <a:ea typeface="Inter Bold" pitchFamily="34" charset="-122"/>
                <a:cs typeface="Inter Bold" pitchFamily="34" charset="-120"/>
              </a:rPr>
              <a:t>$140,000</a:t>
            </a:r>
            <a:endParaRPr lang="en-US" sz="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    </p:cNvPr>
          <p:cNvPicPr>
            <a:picLocks noChangeAspect="1"/>
          </p:cNvPicPr>
          <p:nvPr/>
        </p:nvPicPr>
        <p:blipFill>
          <a:blip r:embed="rId1"/>
          <a:stretch>
            <a:fillRect/>
          </a:stretch>
        </p:blipFill>
        <p:spPr>
          <a:xfrm>
            <a:off x="0" y="0"/>
            <a:ext cx="3600450" cy="5143500"/>
          </a:xfrm>
          <a:custGeom>
            <a:avLst/>
            <a:gdLst/>
            <a:ahLst/>
            <a:cxnLst/>
            <a:rect l="0" t="0" r="100000" b="100000"/>
            <a:pathLst>
              <a:path w="100000" h="100000">
                <a:moveTo>
                  <a:pt x="0" y="0"/>
                </a:moveTo>
                <a:lnTo>
                  <a:pt x="90530" y="100"/>
                </a:lnTo>
                <a:lnTo>
                  <a:pt x="93070" y="6350"/>
                </a:lnTo>
                <a:lnTo>
                  <a:pt x="94920" y="12210"/>
                </a:lnTo>
                <a:lnTo>
                  <a:pt x="96680" y="19820"/>
                </a:lnTo>
                <a:lnTo>
                  <a:pt x="97560" y="25880"/>
                </a:lnTo>
                <a:lnTo>
                  <a:pt x="97950" y="30960"/>
                </a:lnTo>
                <a:lnTo>
                  <a:pt x="97950" y="39060"/>
                </a:lnTo>
                <a:lnTo>
                  <a:pt x="97270" y="46480"/>
                </a:lnTo>
                <a:lnTo>
                  <a:pt x="96190" y="52640"/>
                </a:lnTo>
                <a:lnTo>
                  <a:pt x="94730" y="58500"/>
                </a:lnTo>
                <a:lnTo>
                  <a:pt x="92480" y="65230"/>
                </a:lnTo>
                <a:lnTo>
                  <a:pt x="89550" y="72070"/>
                </a:lnTo>
                <a:lnTo>
                  <a:pt x="86820" y="77340"/>
                </a:lnTo>
                <a:lnTo>
                  <a:pt x="83500" y="82810"/>
                </a:lnTo>
                <a:lnTo>
                  <a:pt x="79200" y="88870"/>
                </a:lnTo>
                <a:lnTo>
                  <a:pt x="75880" y="92770"/>
                </a:lnTo>
                <a:lnTo>
                  <a:pt x="75880" y="92970"/>
                </a:lnTo>
                <a:lnTo>
                  <a:pt x="74510" y="94340"/>
                </a:lnTo>
                <a:lnTo>
                  <a:pt x="74510" y="94530"/>
                </a:lnTo>
                <a:lnTo>
                  <a:pt x="69240" y="100000"/>
                </a:lnTo>
                <a:lnTo>
                  <a:pt x="0" y="100000"/>
                </a:lnTo>
                <a:close/>
              </a:path>
            </a:pathLst>
          </a:custGeom>
        </p:spPr>
      </p:pic>
      <p:pic>
        <p:nvPicPr>
          <p:cNvPr id="3" name="Image 1" descr="preencoded.png">    </p:cNvPr>
          <p:cNvPicPr>
            <a:picLocks noChangeAspect="1"/>
          </p:cNvPicPr>
          <p:nvPr/>
        </p:nvPicPr>
        <p:blipFill>
          <a:blip r:embed="rId2"/>
          <a:stretch>
            <a:fillRect/>
          </a:stretch>
        </p:blipFill>
        <p:spPr>
          <a:xfrm>
            <a:off x="478706" y="61987"/>
            <a:ext cx="1810569" cy="5019526"/>
          </a:xfrm>
          <a:prstGeom prst="rect">
            <a:avLst/>
          </a:prstGeom>
        </p:spPr>
      </p:pic>
      <p:sp>
        <p:nvSpPr>
          <p:cNvPr id="4" name="Shape 0"/>
          <p:cNvSpPr/>
          <p:nvPr/>
        </p:nvSpPr>
        <p:spPr>
          <a:xfrm>
            <a:off x="3925119" y="1570509"/>
            <a:ext cx="682600" cy="188565"/>
          </a:xfrm>
          <a:prstGeom prst="roundRect">
            <a:avLst>
              <a:gd name="adj" fmla="val 22104"/>
            </a:avLst>
          </a:prstGeom>
          <a:noFill/>
          <a:ln w="4763">
            <a:solidFill>
              <a:srgbClr val="E7BF6A"/>
            </a:solidFill>
            <a:prstDash val="solid"/>
          </a:ln>
        </p:spPr>
      </p:sp>
      <p:sp>
        <p:nvSpPr>
          <p:cNvPr id="5" name="Text 1"/>
          <p:cNvSpPr/>
          <p:nvPr/>
        </p:nvSpPr>
        <p:spPr>
          <a:xfrm>
            <a:off x="3999533" y="1607716"/>
            <a:ext cx="990972" cy="114151"/>
          </a:xfrm>
          <a:prstGeom prst="rect">
            <a:avLst/>
          </a:prstGeom>
          <a:noFill/>
          <a:ln/>
        </p:spPr>
        <p:txBody>
          <a:bodyPr wrap="none" lIns="0" tIns="0" rIns="0" bIns="0" rtlCol="0" anchor="t"/>
          <a:lstStyle/>
          <a:p>
            <a:pPr algn="l" indent="0" marL="0">
              <a:lnSpc>
                <a:spcPct val="96000"/>
              </a:lnSpc>
              <a:buNone/>
            </a:pPr>
            <a:r>
              <a:rPr lang="en-US" sz="750" dirty="0">
                <a:solidFill>
                  <a:srgbClr val="E7BF6A"/>
                </a:solidFill>
                <a:latin typeface="Inter" pitchFamily="34" charset="0"/>
                <a:ea typeface="Inter" pitchFamily="34" charset="-122"/>
                <a:cs typeface="Inter" pitchFamily="34" charset="-120"/>
              </a:rPr>
              <a:t>CHAPTER 1</a:t>
            </a:r>
            <a:endParaRPr lang="en-US" sz="750" dirty="0"/>
          </a:p>
        </p:txBody>
      </p:sp>
      <p:sp>
        <p:nvSpPr>
          <p:cNvPr id="6" name="Text 2"/>
          <p:cNvSpPr/>
          <p:nvPr/>
        </p:nvSpPr>
        <p:spPr>
          <a:xfrm>
            <a:off x="3925119" y="1808634"/>
            <a:ext cx="4722763" cy="387548"/>
          </a:xfrm>
          <a:prstGeom prst="rect">
            <a:avLst/>
          </a:prstGeom>
          <a:noFill/>
          <a:ln/>
        </p:spPr>
        <p:txBody>
          <a:bodyPr wrap="none" lIns="0" tIns="0" rIns="0" bIns="0" rtlCol="0" anchor="t"/>
          <a:lstStyle/>
          <a:p>
            <a:pPr algn="l" indent="0" marL="0">
              <a:lnSpc>
                <a:spcPct val="104000"/>
              </a:lnSpc>
              <a:buNone/>
            </a:pPr>
            <a:r>
              <a:rPr lang="en-US" sz="2400" dirty="0">
                <a:solidFill>
                  <a:srgbClr val="D4A017"/>
                </a:solidFill>
                <a:latin typeface="Bricolage Grotesque SemiBold" pitchFamily="34" charset="0"/>
                <a:ea typeface="Bricolage Grotesque SemiBold" pitchFamily="34" charset="-122"/>
                <a:cs typeface="Bricolage Grotesque SemiBold" pitchFamily="34" charset="-120"/>
              </a:rPr>
              <a:t>Cadenas</a:t>
            </a:r>
            <a:pPr algn="l" indent="0" marL="0">
              <a:lnSpc>
                <a:spcPct val="104000"/>
              </a:lnSpc>
              <a:buNone/>
            </a:pPr>
            <a:r>
              <a:rPr lang="en-US" sz="2400" dirty="0">
                <a:solidFill>
                  <a:srgbClr val="2C2926"/>
                </a:solidFill>
                <a:latin typeface="Bricolage Grotesque SemiBold" pitchFamily="34" charset="0"/>
                <a:ea typeface="Bricolage Grotesque SemiBold" pitchFamily="34" charset="-122"/>
                <a:cs typeface="Bricolage Grotesque SemiBold" pitchFamily="34" charset="-120"/>
              </a:rPr>
              <a:t> — Chain Collection</a:t>
            </a:r>
            <a:endParaRPr lang="en-US" sz="2400" dirty="0"/>
          </a:p>
        </p:txBody>
      </p:sp>
      <p:sp>
        <p:nvSpPr>
          <p:cNvPr id="7" name="Text 3"/>
          <p:cNvSpPr/>
          <p:nvPr/>
        </p:nvSpPr>
        <p:spPr>
          <a:xfrm>
            <a:off x="3925119" y="2382217"/>
            <a:ext cx="4722763" cy="1190774"/>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Our chain collection is the cornerstone of our catalog — a masterful lineup of 18K gold-plated necklaces in every style, from bold Cuban links to delicate Venetian weaves. Each chain is crafted on a titanium base for maximum durability, stamped 18K, and available in multiple widths and lengths to suit every aesthetic. Whether worn alone or layered, our chains make an unmistakable statement.</a:t>
            </a:r>
            <a:endParaRPr lang="en-US" sz="95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spTree>
      <p:nvGrpSpPr>
        <p:cNvPr id="1" name=""/>
        <p:cNvGrpSpPr/>
        <p:nvPr/>
      </p:nvGrpSpPr>
      <p:grpSpPr>
        <a:xfrm>
          <a:off x="0" y="0"/>
          <a:ext cx="0" cy="0"/>
          <a:chOff x="0" y="0"/>
          <a:chExt cx="0" cy="0"/>
        </a:xfrm>
      </p:grpSpPr>
      <p:sp>
        <p:nvSpPr>
          <p:cNvPr id="2" name="Text 0"/>
          <p:cNvSpPr/>
          <p:nvPr/>
        </p:nvSpPr>
        <p:spPr>
          <a:xfrm>
            <a:off x="496119" y="344314"/>
            <a:ext cx="8151763" cy="227707"/>
          </a:xfrm>
          <a:prstGeom prst="rect">
            <a:avLst/>
          </a:prstGeom>
          <a:noFill/>
          <a:ln/>
        </p:spPr>
        <p:txBody>
          <a:bodyPr wrap="none" lIns="0" tIns="0" rIns="0" bIns="0" rtlCol="0" anchor="t"/>
          <a:lstStyle/>
          <a:p>
            <a:pPr algn="l" indent="0" marL="0">
              <a:lnSpc>
                <a:spcPct val="104000"/>
              </a:lnSpc>
              <a:buNone/>
            </a:pPr>
            <a:r>
              <a:rPr lang="en-US" sz="1400" dirty="0">
                <a:solidFill>
                  <a:srgbClr val="2C2926"/>
                </a:solidFill>
                <a:latin typeface="Bricolage Grotesque SemiBold" pitchFamily="34" charset="0"/>
                <a:ea typeface="Bricolage Grotesque SemiBold" pitchFamily="34" charset="-122"/>
                <a:cs typeface="Bricolage Grotesque SemiBold" pitchFamily="34" charset="-120"/>
              </a:rPr>
              <a:t>Bracelet </a:t>
            </a:r>
            <a:pPr algn="l" indent="0" marL="0">
              <a:lnSpc>
                <a:spcPct val="104000"/>
              </a:lnSpc>
              <a:buNone/>
            </a:pPr>
            <a:r>
              <a:rPr lang="en-US" sz="1400" dirty="0">
                <a:solidFill>
                  <a:srgbClr val="D4A017"/>
                </a:solidFill>
                <a:latin typeface="Bricolage Grotesque SemiBold" pitchFamily="34" charset="0"/>
                <a:ea typeface="Bricolage Grotesque SemiBold" pitchFamily="34" charset="-122"/>
                <a:cs typeface="Bricolage Grotesque SemiBold" pitchFamily="34" charset="-120"/>
              </a:rPr>
              <a:t>Intercalada Doble</a:t>
            </a:r>
            <a:endParaRPr lang="en-US" sz="1400" dirty="0"/>
          </a:p>
        </p:txBody>
      </p:sp>
      <p:pic>
        <p:nvPicPr>
          <p:cNvPr id="3" name="Image 0" descr="preencoded.png">    </p:cNvPr>
          <p:cNvPicPr>
            <a:picLocks noChangeAspect="1"/>
          </p:cNvPicPr>
          <p:nvPr/>
        </p:nvPicPr>
        <p:blipFill>
          <a:blip r:embed="rId1"/>
          <a:stretch>
            <a:fillRect/>
          </a:stretch>
        </p:blipFill>
        <p:spPr>
          <a:xfrm>
            <a:off x="496119" y="747564"/>
            <a:ext cx="2349103" cy="1950541"/>
          </a:xfrm>
          <a:prstGeom prst="rect">
            <a:avLst/>
          </a:prstGeom>
        </p:spPr>
      </p:pic>
      <p:pic>
        <p:nvPicPr>
          <p:cNvPr id="4" name="Image 1" descr="preencoded.png">    </p:cNvPr>
          <p:cNvPicPr>
            <a:picLocks noChangeAspect="1"/>
          </p:cNvPicPr>
          <p:nvPr/>
        </p:nvPicPr>
        <p:blipFill>
          <a:blip r:embed="rId2"/>
          <a:stretch>
            <a:fillRect/>
          </a:stretch>
        </p:blipFill>
        <p:spPr>
          <a:xfrm>
            <a:off x="496119" y="2773338"/>
            <a:ext cx="1950541" cy="1950541"/>
          </a:xfrm>
          <a:prstGeom prst="rect">
            <a:avLst/>
          </a:prstGeom>
        </p:spPr>
      </p:pic>
      <p:pic>
        <p:nvPicPr>
          <p:cNvPr id="5" name="Image 2" descr="preencoded.png">    </p:cNvPr>
          <p:cNvPicPr>
            <a:picLocks noChangeAspect="1"/>
          </p:cNvPicPr>
          <p:nvPr/>
        </p:nvPicPr>
        <p:blipFill>
          <a:blip r:embed="rId3"/>
          <a:stretch>
            <a:fillRect/>
          </a:stretch>
        </p:blipFill>
        <p:spPr>
          <a:xfrm>
            <a:off x="4687863" y="747564"/>
            <a:ext cx="2860849" cy="1950541"/>
          </a:xfrm>
          <a:prstGeom prst="rect">
            <a:avLst/>
          </a:prstGeom>
        </p:spPr>
      </p:pic>
      <p:sp>
        <p:nvSpPr>
          <p:cNvPr id="6" name="Text 1"/>
          <p:cNvSpPr/>
          <p:nvPr/>
        </p:nvSpPr>
        <p:spPr>
          <a:xfrm>
            <a:off x="4687863" y="2773338"/>
            <a:ext cx="3964781" cy="142280"/>
          </a:xfrm>
          <a:prstGeom prst="rect">
            <a:avLst/>
          </a:prstGeom>
          <a:noFill/>
          <a:ln/>
        </p:spPr>
        <p:txBody>
          <a:bodyPr wrap="none" lIns="0" tIns="0" rIns="0" bIns="0" rtlCol="0" anchor="t"/>
          <a:lstStyle/>
          <a:p>
            <a:pPr algn="l" indent="0" marL="0">
              <a:lnSpc>
                <a:spcPct val="104000"/>
              </a:lnSpc>
              <a:buNone/>
            </a:pPr>
            <a:r>
              <a:rPr lang="en-US" sz="850" dirty="0">
                <a:solidFill>
                  <a:srgbClr val="2C2926"/>
                </a:solidFill>
                <a:latin typeface="Bricolage Grotesque SemiBold" pitchFamily="34" charset="0"/>
                <a:ea typeface="Bricolage Grotesque SemiBold" pitchFamily="34" charset="-122"/>
                <a:cs typeface="Bricolage Grotesque SemiBold" pitchFamily="34" charset="-120"/>
              </a:rPr>
              <a:t>Intercalada Doble</a:t>
            </a:r>
            <a:endParaRPr lang="en-US" sz="850" dirty="0"/>
          </a:p>
        </p:txBody>
      </p:sp>
      <p:sp>
        <p:nvSpPr>
          <p:cNvPr id="7" name="Text 2"/>
          <p:cNvSpPr/>
          <p:nvPr/>
        </p:nvSpPr>
        <p:spPr>
          <a:xfrm>
            <a:off x="4687863" y="2982516"/>
            <a:ext cx="3964781" cy="565621"/>
          </a:xfrm>
          <a:prstGeom prst="rect">
            <a:avLst/>
          </a:prstGeom>
          <a:noFill/>
          <a:ln/>
        </p:spPr>
        <p:txBody>
          <a:bodyPr wrap="square" lIns="0" tIns="0" rIns="0" bIns="0" rtlCol="0" anchor="t">
            <a:normAutofit/>
          </a:bodyPr>
          <a:lstStyle/>
          <a:p>
            <a:pPr algn="l" indent="0" marL="0">
              <a:lnSpc>
                <a:spcPct val="116000"/>
              </a:lnSpc>
              <a:spcAft>
                <a:spcPts val="450"/>
              </a:spcAft>
              <a:buNone/>
            </a:pPr>
            <a:r>
              <a:rPr lang="en-US" sz="700" dirty="0">
                <a:solidFill>
                  <a:srgbClr val="2C2926"/>
                </a:solidFill>
                <a:latin typeface="Inter" pitchFamily="34" charset="0"/>
                <a:ea typeface="Inter" pitchFamily="34" charset="-122"/>
                <a:cs typeface="Inter" pitchFamily="34" charset="-120"/>
              </a:rPr>
              <a:t>Double-row alternating stones and gold beads — a richer, more substantial look than the single Intercalada. The doubling of the stone rows creates a bracelet with real visual presence on the wrist, available in the same three stone options.</a:t>
            </a:r>
            <a:endParaRPr lang="en-US" sz="700" dirty="0"/>
          </a:p>
          <a:p>
            <a:pPr algn="l" indent="0" marL="0">
              <a:lnSpc>
                <a:spcPct val="116000"/>
              </a:lnSpc>
              <a:buNone/>
            </a:pPr>
            <a:r>
              <a:rPr lang="en-US" sz="700" dirty="0">
                <a:solidFill>
                  <a:srgbClr val="2C2926"/>
                </a:solidFill>
                <a:latin typeface="Inter" pitchFamily="34" charset="0"/>
                <a:ea typeface="Inter" pitchFamily="34" charset="-122"/>
                <a:cs typeface="Inter" pitchFamily="34" charset="-120"/>
              </a:rPr>
              <a:t>6mm: </a:t>
            </a:r>
            <a:pPr algn="l" indent="0" marL="0">
              <a:lnSpc>
                <a:spcPct val="116000"/>
              </a:lnSpc>
              <a:buNone/>
            </a:pPr>
            <a:r>
              <a:rPr lang="en-US" sz="700" b="1" dirty="0">
                <a:solidFill>
                  <a:srgbClr val="2C2926"/>
                </a:solidFill>
                <a:latin typeface="Inter Bold" pitchFamily="34" charset="0"/>
                <a:ea typeface="Inter Bold" pitchFamily="34" charset="-122"/>
                <a:cs typeface="Inter Bold" pitchFamily="34" charset="-120"/>
              </a:rPr>
              <a:t>$110,000</a:t>
            </a:r>
            <a:endParaRPr lang="en-US" sz="7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spTree>
      <p:nvGrpSpPr>
        <p:cNvPr id="1" name=""/>
        <p:cNvGrpSpPr/>
        <p:nvPr/>
      </p:nvGrpSpPr>
      <p:grpSpPr>
        <a:xfrm>
          <a:off x="0" y="0"/>
          <a:ext cx="0" cy="0"/>
          <a:chOff x="0" y="0"/>
          <a:chExt cx="0" cy="0"/>
        </a:xfrm>
      </p:grpSpPr>
      <p:sp>
        <p:nvSpPr>
          <p:cNvPr id="2" name="Text 0"/>
          <p:cNvSpPr/>
          <p:nvPr/>
        </p:nvSpPr>
        <p:spPr>
          <a:xfrm>
            <a:off x="496119" y="343719"/>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Balines Bracelets —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Central &amp; Lateral</a:t>
            </a:r>
            <a:endParaRPr lang="en-US" sz="1950" dirty="0"/>
          </a:p>
        </p:txBody>
      </p:sp>
      <p:pic>
        <p:nvPicPr>
          <p:cNvPr id="3" name="Image 0" descr="preencoded.png">    </p:cNvPr>
          <p:cNvPicPr>
            <a:picLocks noChangeAspect="1"/>
          </p:cNvPicPr>
          <p:nvPr/>
        </p:nvPicPr>
        <p:blipFill>
          <a:blip r:embed="rId1"/>
          <a:stretch>
            <a:fillRect/>
          </a:stretch>
        </p:blipFill>
        <p:spPr>
          <a:xfrm>
            <a:off x="496119" y="979363"/>
            <a:ext cx="3198837" cy="2656061"/>
          </a:xfrm>
          <a:prstGeom prst="rect">
            <a:avLst/>
          </a:prstGeom>
        </p:spPr>
      </p:pic>
      <p:sp>
        <p:nvSpPr>
          <p:cNvPr id="4" name="Text 1"/>
          <p:cNvSpPr/>
          <p:nvPr/>
        </p:nvSpPr>
        <p:spPr>
          <a:xfrm>
            <a:off x="496119" y="3774951"/>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Balines Centrales</a:t>
            </a:r>
            <a:endParaRPr lang="en-US" sz="1200" dirty="0"/>
          </a:p>
        </p:txBody>
      </p:sp>
      <p:sp>
        <p:nvSpPr>
          <p:cNvPr id="5" name="Text 2"/>
          <p:cNvSpPr/>
          <p:nvPr/>
        </p:nvSpPr>
        <p:spPr>
          <a:xfrm>
            <a:off x="496119" y="4092773"/>
            <a:ext cx="3924598"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Gold beads concentrated in the center of the bracelet, flanked by stone beads on either side — a focused, elegant composition. 6mm: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$110,000</a:t>
            </a:r>
            <a:endParaRPr lang="en-US" sz="950" dirty="0"/>
          </a:p>
        </p:txBody>
      </p:sp>
      <p:pic>
        <p:nvPicPr>
          <p:cNvPr id="6" name="Image 1" descr="preencoded.png">    </p:cNvPr>
          <p:cNvPicPr>
            <a:picLocks noChangeAspect="1"/>
          </p:cNvPicPr>
          <p:nvPr/>
        </p:nvPicPr>
        <p:blipFill>
          <a:blip r:embed="rId2"/>
          <a:stretch>
            <a:fillRect/>
          </a:stretch>
        </p:blipFill>
        <p:spPr>
          <a:xfrm>
            <a:off x="4728046" y="979363"/>
            <a:ext cx="3188345" cy="2656061"/>
          </a:xfrm>
          <a:prstGeom prst="rect">
            <a:avLst/>
          </a:prstGeom>
        </p:spPr>
      </p:pic>
      <p:sp>
        <p:nvSpPr>
          <p:cNvPr id="7" name="Text 3"/>
          <p:cNvSpPr/>
          <p:nvPr/>
        </p:nvSpPr>
        <p:spPr>
          <a:xfrm>
            <a:off x="4728046" y="3774951"/>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2C2926"/>
                </a:solidFill>
                <a:latin typeface="Bricolage Grotesque SemiBold" pitchFamily="34" charset="0"/>
                <a:ea typeface="Bricolage Grotesque SemiBold" pitchFamily="34" charset="-122"/>
                <a:cs typeface="Bricolage Grotesque SemiBold" pitchFamily="34" charset="-120"/>
              </a:rPr>
              <a:t>Balines Laterales</a:t>
            </a:r>
            <a:endParaRPr lang="en-US" sz="1200" dirty="0"/>
          </a:p>
        </p:txBody>
      </p:sp>
      <p:sp>
        <p:nvSpPr>
          <p:cNvPr id="8" name="Text 4"/>
          <p:cNvSpPr/>
          <p:nvPr/>
        </p:nvSpPr>
        <p:spPr>
          <a:xfrm>
            <a:off x="4728046" y="4092773"/>
            <a:ext cx="3924598"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Gold beads positioned on the flanks of the bracelet with stones in the center — an inversely elegant framing effect. 6mm: </a:t>
            </a:r>
            <a:pPr algn="l" indent="0" marL="0">
              <a:lnSpc>
                <a:spcPct val="133000"/>
              </a:lnSpc>
              <a:buNone/>
            </a:pPr>
            <a:r>
              <a:rPr lang="en-US" sz="950" b="1" dirty="0">
                <a:solidFill>
                  <a:srgbClr val="2C2926"/>
                </a:solidFill>
                <a:latin typeface="Inter Bold" pitchFamily="34" charset="0"/>
                <a:ea typeface="Inter Bold" pitchFamily="34" charset="-122"/>
                <a:cs typeface="Inter Bold" pitchFamily="34" charset="-120"/>
              </a:rPr>
              <a:t>$110,000</a:t>
            </a:r>
            <a:endParaRPr lang="en-US" sz="95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spTree>
      <p:nvGrpSpPr>
        <p:cNvPr id="1" name=""/>
        <p:cNvGrpSpPr/>
        <p:nvPr/>
      </p:nvGrpSpPr>
      <p:grpSpPr>
        <a:xfrm>
          <a:off x="0" y="0"/>
          <a:ext cx="0" cy="0"/>
          <a:chOff x="0" y="0"/>
          <a:chExt cx="0" cy="0"/>
        </a:xfrm>
      </p:grpSpPr>
      <p:sp>
        <p:nvSpPr>
          <p:cNvPr id="2" name="Text 0"/>
          <p:cNvSpPr/>
          <p:nvPr/>
        </p:nvSpPr>
        <p:spPr>
          <a:xfrm>
            <a:off x="496119" y="350713"/>
            <a:ext cx="8151763" cy="203522"/>
          </a:xfrm>
          <a:prstGeom prst="rect">
            <a:avLst/>
          </a:prstGeom>
          <a:noFill/>
          <a:ln/>
        </p:spPr>
        <p:txBody>
          <a:bodyPr wrap="none" lIns="0" tIns="0" rIns="0" bIns="0" rtlCol="0" anchor="t"/>
          <a:lstStyle/>
          <a:p>
            <a:pPr algn="l" indent="0" marL="0">
              <a:lnSpc>
                <a:spcPct val="104000"/>
              </a:lnSpc>
              <a:buNone/>
            </a:pPr>
            <a:r>
              <a:rPr lang="en-US" sz="1250" dirty="0">
                <a:solidFill>
                  <a:srgbClr val="2C2926"/>
                </a:solidFill>
                <a:latin typeface="Bricolage Grotesque SemiBold" pitchFamily="34" charset="0"/>
                <a:ea typeface="Bricolage Grotesque SemiBold" pitchFamily="34" charset="-122"/>
                <a:cs typeface="Bricolage Grotesque SemiBold" pitchFamily="34" charset="-120"/>
              </a:rPr>
              <a:t>Bracelet </a:t>
            </a:r>
            <a:pPr algn="l" indent="0" marL="0">
              <a:lnSpc>
                <a:spcPct val="104000"/>
              </a:lnSpc>
              <a:buNone/>
            </a:pPr>
            <a:r>
              <a:rPr lang="en-US" sz="1250" dirty="0">
                <a:solidFill>
                  <a:srgbClr val="D4A017"/>
                </a:solidFill>
                <a:latin typeface="Bricolage Grotesque SemiBold" pitchFamily="34" charset="0"/>
                <a:ea typeface="Bricolage Grotesque SemiBold" pitchFamily="34" charset="-122"/>
                <a:cs typeface="Bricolage Grotesque SemiBold" pitchFamily="34" charset="-120"/>
              </a:rPr>
              <a:t>Completa</a:t>
            </a:r>
            <a:pPr algn="l" indent="0" marL="0">
              <a:lnSpc>
                <a:spcPct val="104000"/>
              </a:lnSpc>
              <a:buNone/>
            </a:pPr>
            <a:r>
              <a:rPr lang="en-US" sz="1250" dirty="0">
                <a:solidFill>
                  <a:srgbClr val="2C2926"/>
                </a:solidFill>
                <a:latin typeface="Bricolage Grotesque SemiBold" pitchFamily="34" charset="0"/>
                <a:ea typeface="Bricolage Grotesque SemiBold" pitchFamily="34" charset="-122"/>
                <a:cs typeface="Bricolage Grotesque SemiBold" pitchFamily="34" charset="-120"/>
              </a:rPr>
              <a:t> &amp; </a:t>
            </a:r>
            <a:pPr algn="l" indent="0" marL="0">
              <a:lnSpc>
                <a:spcPct val="104000"/>
              </a:lnSpc>
              <a:buNone/>
            </a:pPr>
            <a:r>
              <a:rPr lang="en-US" sz="1250" dirty="0">
                <a:solidFill>
                  <a:srgbClr val="D4A017"/>
                </a:solidFill>
                <a:latin typeface="Bricolage Grotesque SemiBold" pitchFamily="34" charset="0"/>
                <a:ea typeface="Bricolage Grotesque SemiBold" pitchFamily="34" charset="-122"/>
                <a:cs typeface="Bricolage Grotesque SemiBold" pitchFamily="34" charset="-120"/>
              </a:rPr>
              <a:t>Trenzada</a:t>
            </a:r>
            <a:endParaRPr lang="en-US" sz="1250" dirty="0"/>
          </a:p>
        </p:txBody>
      </p:sp>
      <p:pic>
        <p:nvPicPr>
          <p:cNvPr id="3" name="Image 0" descr="preencoded.png">    </p:cNvPr>
          <p:cNvPicPr>
            <a:picLocks noChangeAspect="1"/>
          </p:cNvPicPr>
          <p:nvPr/>
        </p:nvPicPr>
        <p:blipFill>
          <a:blip r:embed="rId1"/>
          <a:stretch>
            <a:fillRect/>
          </a:stretch>
        </p:blipFill>
        <p:spPr>
          <a:xfrm>
            <a:off x="496119" y="694358"/>
            <a:ext cx="2107481" cy="1743001"/>
          </a:xfrm>
          <a:prstGeom prst="rect">
            <a:avLst/>
          </a:prstGeom>
        </p:spPr>
      </p:pic>
      <p:pic>
        <p:nvPicPr>
          <p:cNvPr id="4" name="Image 1" descr="preencoded.png">    </p:cNvPr>
          <p:cNvPicPr>
            <a:picLocks noChangeAspect="1"/>
          </p:cNvPicPr>
          <p:nvPr/>
        </p:nvPicPr>
        <p:blipFill>
          <a:blip r:embed="rId2"/>
          <a:stretch>
            <a:fillRect/>
          </a:stretch>
        </p:blipFill>
        <p:spPr>
          <a:xfrm>
            <a:off x="496119" y="2497410"/>
            <a:ext cx="2600697" cy="1743001"/>
          </a:xfrm>
          <a:prstGeom prst="rect">
            <a:avLst/>
          </a:prstGeom>
        </p:spPr>
      </p:pic>
      <p:sp>
        <p:nvSpPr>
          <p:cNvPr id="5" name="Text 1"/>
          <p:cNvSpPr/>
          <p:nvPr/>
        </p:nvSpPr>
        <p:spPr>
          <a:xfrm>
            <a:off x="496119" y="4300463"/>
            <a:ext cx="3976613" cy="127099"/>
          </a:xfrm>
          <a:prstGeom prst="rect">
            <a:avLst/>
          </a:prstGeom>
          <a:noFill/>
          <a:ln/>
        </p:spPr>
        <p:txBody>
          <a:bodyPr wrap="none" lIns="0" tIns="0" rIns="0" bIns="0" rtlCol="0" anchor="t"/>
          <a:lstStyle/>
          <a:p>
            <a:pPr algn="l" indent="0" marL="0">
              <a:lnSpc>
                <a:spcPct val="104000"/>
              </a:lnSpc>
              <a:buNone/>
            </a:pPr>
            <a:r>
              <a:rPr lang="en-US" sz="800" dirty="0">
                <a:solidFill>
                  <a:srgbClr val="2C2926"/>
                </a:solidFill>
                <a:latin typeface="Bricolage Grotesque SemiBold" pitchFamily="34" charset="0"/>
                <a:ea typeface="Bricolage Grotesque SemiBold" pitchFamily="34" charset="-122"/>
                <a:cs typeface="Bricolage Grotesque SemiBold" pitchFamily="34" charset="-120"/>
              </a:rPr>
              <a:t>Completa</a:t>
            </a:r>
            <a:endParaRPr lang="en-US" sz="800" dirty="0"/>
          </a:p>
        </p:txBody>
      </p:sp>
      <p:sp>
        <p:nvSpPr>
          <p:cNvPr id="6" name="Text 2"/>
          <p:cNvSpPr/>
          <p:nvPr/>
        </p:nvSpPr>
        <p:spPr>
          <a:xfrm>
            <a:off x="496119" y="4480917"/>
            <a:ext cx="3976613" cy="263723"/>
          </a:xfrm>
          <a:prstGeom prst="rect">
            <a:avLst/>
          </a:prstGeom>
          <a:noFill/>
          <a:ln/>
        </p:spPr>
        <p:txBody>
          <a:bodyPr wrap="square" lIns="0" tIns="0" rIns="0" bIns="0" rtlCol="0" anchor="t"/>
          <a:lstStyle/>
          <a:p>
            <a:pPr algn="l" indent="0" marL="0">
              <a:lnSpc>
                <a:spcPct val="110000"/>
              </a:lnSpc>
              <a:spcAft>
                <a:spcPts val="350"/>
              </a:spcAft>
              <a:buNone/>
            </a:pPr>
            <a:r>
              <a:rPr lang="en-US" sz="600" dirty="0">
                <a:solidFill>
                  <a:srgbClr val="2C2926"/>
                </a:solidFill>
                <a:latin typeface="Inter" pitchFamily="34" charset="0"/>
                <a:ea typeface="Inter" pitchFamily="34" charset="-122"/>
                <a:cs typeface="Inter" pitchFamily="34" charset="-120"/>
              </a:rPr>
              <a:t>An all-gold bead bracelet — pure, radiant, and powerful. Optional plate for personalization.</a:t>
            </a:r>
            <a:endParaRPr lang="en-US" sz="600" dirty="0"/>
          </a:p>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4mm: $150,000 / 6mm: $200,000 / 6mm + plate: $230,000</a:t>
            </a:r>
            <a:endParaRPr lang="en-US" sz="600" dirty="0"/>
          </a:p>
        </p:txBody>
      </p:sp>
      <p:pic>
        <p:nvPicPr>
          <p:cNvPr id="7" name="Image 2" descr="preencoded.png">    </p:cNvPr>
          <p:cNvPicPr>
            <a:picLocks noChangeAspect="1"/>
          </p:cNvPicPr>
          <p:nvPr/>
        </p:nvPicPr>
        <p:blipFill>
          <a:blip r:embed="rId3"/>
          <a:stretch>
            <a:fillRect/>
          </a:stretch>
        </p:blipFill>
        <p:spPr>
          <a:xfrm>
            <a:off x="4676031" y="694358"/>
            <a:ext cx="2099221" cy="1743001"/>
          </a:xfrm>
          <a:prstGeom prst="rect">
            <a:avLst/>
          </a:prstGeom>
        </p:spPr>
      </p:pic>
      <p:pic>
        <p:nvPicPr>
          <p:cNvPr id="8" name="Image 3" descr="preencoded.png">    </p:cNvPr>
          <p:cNvPicPr>
            <a:picLocks noChangeAspect="1"/>
          </p:cNvPicPr>
          <p:nvPr/>
        </p:nvPicPr>
        <p:blipFill>
          <a:blip r:embed="rId4"/>
          <a:stretch>
            <a:fillRect/>
          </a:stretch>
        </p:blipFill>
        <p:spPr>
          <a:xfrm>
            <a:off x="4676031" y="2497410"/>
            <a:ext cx="1743075" cy="1743075"/>
          </a:xfrm>
          <a:prstGeom prst="rect">
            <a:avLst/>
          </a:prstGeom>
        </p:spPr>
      </p:pic>
      <p:sp>
        <p:nvSpPr>
          <p:cNvPr id="9" name="Text 3"/>
          <p:cNvSpPr/>
          <p:nvPr/>
        </p:nvSpPr>
        <p:spPr>
          <a:xfrm>
            <a:off x="4676031" y="4300538"/>
            <a:ext cx="3976613" cy="127099"/>
          </a:xfrm>
          <a:prstGeom prst="rect">
            <a:avLst/>
          </a:prstGeom>
          <a:noFill/>
          <a:ln/>
        </p:spPr>
        <p:txBody>
          <a:bodyPr wrap="none" lIns="0" tIns="0" rIns="0" bIns="0" rtlCol="0" anchor="t"/>
          <a:lstStyle/>
          <a:p>
            <a:pPr algn="l" indent="0" marL="0">
              <a:lnSpc>
                <a:spcPct val="104000"/>
              </a:lnSpc>
              <a:buNone/>
            </a:pPr>
            <a:r>
              <a:rPr lang="en-US" sz="800" dirty="0">
                <a:solidFill>
                  <a:srgbClr val="2C2926"/>
                </a:solidFill>
                <a:latin typeface="Bricolage Grotesque SemiBold" pitchFamily="34" charset="0"/>
                <a:ea typeface="Bricolage Grotesque SemiBold" pitchFamily="34" charset="-122"/>
                <a:cs typeface="Bricolage Grotesque SemiBold" pitchFamily="34" charset="-120"/>
              </a:rPr>
              <a:t>Trenzada</a:t>
            </a:r>
            <a:endParaRPr lang="en-US" sz="800" dirty="0"/>
          </a:p>
        </p:txBody>
      </p:sp>
      <p:sp>
        <p:nvSpPr>
          <p:cNvPr id="10" name="Text 4"/>
          <p:cNvSpPr/>
          <p:nvPr/>
        </p:nvSpPr>
        <p:spPr>
          <a:xfrm>
            <a:off x="4676031" y="4480992"/>
            <a:ext cx="3976613" cy="263723"/>
          </a:xfrm>
          <a:prstGeom prst="rect">
            <a:avLst/>
          </a:prstGeom>
          <a:noFill/>
          <a:ln/>
        </p:spPr>
        <p:txBody>
          <a:bodyPr wrap="square" lIns="0" tIns="0" rIns="0" bIns="0" rtlCol="0" anchor="t"/>
          <a:lstStyle/>
          <a:p>
            <a:pPr algn="l" indent="0" marL="0">
              <a:lnSpc>
                <a:spcPct val="110000"/>
              </a:lnSpc>
              <a:spcAft>
                <a:spcPts val="350"/>
              </a:spcAft>
              <a:buNone/>
            </a:pPr>
            <a:r>
              <a:rPr lang="en-US" sz="600" dirty="0">
                <a:solidFill>
                  <a:srgbClr val="2C2926"/>
                </a:solidFill>
                <a:latin typeface="Inter" pitchFamily="34" charset="0"/>
                <a:ea typeface="Inter" pitchFamily="34" charset="-122"/>
                <a:cs typeface="Inter" pitchFamily="34" charset="-120"/>
              </a:rPr>
              <a:t>Gold beads woven into braided cord — a fusion of texture and shine. Available in red and black.</a:t>
            </a:r>
            <a:endParaRPr lang="en-US" sz="600" dirty="0"/>
          </a:p>
          <a:p>
            <a:pPr algn="l" indent="0" marL="0">
              <a:lnSpc>
                <a:spcPct val="110000"/>
              </a:lnSpc>
              <a:buNone/>
            </a:pPr>
            <a:r>
              <a:rPr lang="en-US" sz="600" dirty="0">
                <a:solidFill>
                  <a:srgbClr val="2C2926"/>
                </a:solidFill>
                <a:latin typeface="Inter" pitchFamily="34" charset="0"/>
                <a:ea typeface="Inter" pitchFamily="34" charset="-122"/>
                <a:cs typeface="Inter" pitchFamily="34" charset="-120"/>
              </a:rPr>
              <a:t>4mm: $210,000 / 6mm: $250,000</a:t>
            </a:r>
            <a:endParaRPr lang="en-US" sz="6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spTree>
      <p:nvGrpSpPr>
        <p:cNvPr id="1" name=""/>
        <p:cNvGrpSpPr/>
        <p:nvPr/>
      </p:nvGrpSpPr>
      <p:grpSpPr>
        <a:xfrm>
          <a:off x="0" y="0"/>
          <a:ext cx="0" cy="0"/>
          <a:chOff x="0" y="0"/>
          <a:chExt cx="0" cy="0"/>
        </a:xfrm>
      </p:grpSpPr>
      <p:sp>
        <p:nvSpPr>
          <p:cNvPr id="2" name="Shape 0"/>
          <p:cNvSpPr/>
          <p:nvPr/>
        </p:nvSpPr>
        <p:spPr>
          <a:xfrm>
            <a:off x="496119" y="343346"/>
            <a:ext cx="1215330" cy="167878"/>
          </a:xfrm>
          <a:prstGeom prst="roundRect">
            <a:avLst>
              <a:gd name="adj" fmla="val 22112"/>
            </a:avLst>
          </a:prstGeom>
          <a:noFill/>
          <a:ln w="4763">
            <a:solidFill>
              <a:srgbClr val="E7BF6A"/>
            </a:solidFill>
            <a:prstDash val="solid"/>
          </a:ln>
        </p:spPr>
      </p:sp>
      <p:sp>
        <p:nvSpPr>
          <p:cNvPr id="3" name="Text 1"/>
          <p:cNvSpPr/>
          <p:nvPr/>
        </p:nvSpPr>
        <p:spPr>
          <a:xfrm>
            <a:off x="562347" y="376461"/>
            <a:ext cx="1540073" cy="101650"/>
          </a:xfrm>
          <a:prstGeom prst="rect">
            <a:avLst/>
          </a:prstGeom>
          <a:noFill/>
          <a:ln/>
        </p:spPr>
        <p:txBody>
          <a:bodyPr wrap="none" lIns="0" tIns="0" rIns="0" bIns="0" rtlCol="0" anchor="t"/>
          <a:lstStyle/>
          <a:p>
            <a:pPr algn="l" indent="0" marL="0">
              <a:lnSpc>
                <a:spcPct val="96000"/>
              </a:lnSpc>
              <a:buNone/>
            </a:pPr>
            <a:r>
              <a:rPr lang="en-US" sz="650" dirty="0">
                <a:solidFill>
                  <a:srgbClr val="E7BF6A"/>
                </a:solidFill>
                <a:latin typeface="Inter" pitchFamily="34" charset="0"/>
                <a:ea typeface="Inter" pitchFamily="34" charset="-122"/>
                <a:cs typeface="Inter" pitchFamily="34" charset="-120"/>
              </a:rPr>
              <a:t>ESMERALDAS COLOMBIA</a:t>
            </a:r>
            <a:endParaRPr lang="en-US" sz="650" dirty="0"/>
          </a:p>
        </p:txBody>
      </p:sp>
      <p:sp>
        <p:nvSpPr>
          <p:cNvPr id="4" name="Text 2"/>
          <p:cNvSpPr/>
          <p:nvPr/>
        </p:nvSpPr>
        <p:spPr>
          <a:xfrm>
            <a:off x="496119" y="550515"/>
            <a:ext cx="8151763" cy="345281"/>
          </a:xfrm>
          <a:prstGeom prst="rect">
            <a:avLst/>
          </a:prstGeom>
          <a:noFill/>
          <a:ln/>
        </p:spPr>
        <p:txBody>
          <a:bodyPr wrap="none" lIns="0" tIns="0" rIns="0" bIns="0" rtlCol="0" anchor="t"/>
          <a:lstStyle/>
          <a:p>
            <a:pPr algn="l" indent="0" marL="0">
              <a:lnSpc>
                <a:spcPct val="104000"/>
              </a:lnSpc>
              <a:buNone/>
            </a:pPr>
            <a:r>
              <a:rPr lang="en-US" sz="2150" dirty="0">
                <a:solidFill>
                  <a:srgbClr val="2C2926"/>
                </a:solidFill>
                <a:latin typeface="Bricolage Grotesque SemiBold" pitchFamily="34" charset="0"/>
                <a:ea typeface="Bricolage Grotesque SemiBold" pitchFamily="34" charset="-122"/>
                <a:cs typeface="Bricolage Grotesque SemiBold" pitchFamily="34" charset="-120"/>
              </a:rPr>
              <a:t>Colombian </a:t>
            </a:r>
            <a:pPr algn="l" indent="0" marL="0">
              <a:lnSpc>
                <a:spcPct val="104000"/>
              </a:lnSpc>
              <a:buNone/>
            </a:pPr>
            <a:r>
              <a:rPr lang="en-US" sz="2150" dirty="0">
                <a:solidFill>
                  <a:srgbClr val="D4A017"/>
                </a:solidFill>
                <a:latin typeface="Bricolage Grotesque SemiBold" pitchFamily="34" charset="0"/>
                <a:ea typeface="Bricolage Grotesque SemiBold" pitchFamily="34" charset="-122"/>
                <a:cs typeface="Bricolage Grotesque SemiBold" pitchFamily="34" charset="-120"/>
              </a:rPr>
              <a:t>Emeralds</a:t>
            </a:r>
            <a:endParaRPr lang="en-US" sz="2150" dirty="0"/>
          </a:p>
        </p:txBody>
      </p:sp>
      <p:pic>
        <p:nvPicPr>
          <p:cNvPr id="5" name="Image 0" descr="preencoded.png">    </p:cNvPr>
          <p:cNvPicPr>
            <a:picLocks noChangeAspect="1"/>
          </p:cNvPicPr>
          <p:nvPr/>
        </p:nvPicPr>
        <p:blipFill>
          <a:blip r:embed="rId1"/>
          <a:stretch>
            <a:fillRect/>
          </a:stretch>
        </p:blipFill>
        <p:spPr>
          <a:xfrm>
            <a:off x="496119" y="1043360"/>
            <a:ext cx="3125986" cy="2365549"/>
          </a:xfrm>
          <a:prstGeom prst="rect">
            <a:avLst/>
          </a:prstGeom>
        </p:spPr>
      </p:pic>
      <p:sp>
        <p:nvSpPr>
          <p:cNvPr id="6" name="Text 3"/>
          <p:cNvSpPr/>
          <p:nvPr/>
        </p:nvSpPr>
        <p:spPr>
          <a:xfrm>
            <a:off x="496119" y="3519562"/>
            <a:ext cx="8151763" cy="1280592"/>
          </a:xfrm>
          <a:prstGeom prst="rect">
            <a:avLst/>
          </a:prstGeom>
          <a:noFill/>
          <a:ln/>
        </p:spPr>
        <p:txBody>
          <a:bodyPr wrap="square" lIns="0" tIns="0" rIns="0" bIns="0" rtlCol="0" anchor="t">
            <a:normAutofit/>
          </a:bodyPr>
          <a:lstStyle/>
          <a:p>
            <a:pPr algn="l" indent="0" marL="0">
              <a:lnSpc>
                <a:spcPct val="126000"/>
              </a:lnSpc>
              <a:spcAft>
                <a:spcPts val="850"/>
              </a:spcAft>
              <a:buNone/>
            </a:pPr>
            <a:r>
              <a:rPr lang="en-US" sz="850" dirty="0">
                <a:solidFill>
                  <a:srgbClr val="2C2926"/>
                </a:solidFill>
                <a:latin typeface="Inter" pitchFamily="34" charset="0"/>
                <a:ea typeface="Inter" pitchFamily="34" charset="-122"/>
                <a:cs typeface="Inter" pitchFamily="34" charset="-120"/>
              </a:rPr>
              <a:t>Colombia is the world's premier source of emeralds — responsible for over 70% of global production — and our collection proudly features these extraordinary gemstones. Colombian emeralds are renowned for their unparalleled depth of color: a rich, saturated green with a warm, slightly yellowish hue that is utterly distinct from stones mined elsewhere in the world. This distinctive color — known in the trade as "Colombian green" — is the result of trace amounts of chromium and vanadium found uniquely in the Boyacá region's geological formations.</a:t>
            </a:r>
            <a:endParaRPr lang="en-US" sz="850" dirty="0"/>
          </a:p>
          <a:p>
            <a:pPr algn="l" indent="0" marL="0">
              <a:lnSpc>
                <a:spcPct val="126000"/>
              </a:lnSpc>
              <a:buNone/>
            </a:pPr>
            <a:r>
              <a:rPr lang="en-US" sz="850" dirty="0">
                <a:solidFill>
                  <a:srgbClr val="2C2926"/>
                </a:solidFill>
                <a:latin typeface="Inter" pitchFamily="34" charset="0"/>
                <a:ea typeface="Inter" pitchFamily="34" charset="-122"/>
                <a:cs typeface="Inter" pitchFamily="34" charset="-120"/>
              </a:rPr>
              <a:t>You will find Colombian emeralds featured throughout our catalog — in the Panal ring, the Cruz con Gemas Verdes, the Tennis necklace, the Jade pendant, the Luxor bracelet, the Centurión pulso, and more. When you choose a piece with Colombian emeralds, you are wearing a fragment of one of the world's most celebrated natural treasures, elevated by 18K gold. Visit us at </a:t>
            </a:r>
            <a:pPr algn="l" indent="0" marL="0">
              <a:lnSpc>
                <a:spcPct val="126000"/>
              </a:lnSpc>
              <a:buNone/>
            </a:pPr>
            <a:r>
              <a:rPr lang="en-US" sz="850" b="1" dirty="0">
                <a:solidFill>
                  <a:srgbClr val="2C2926"/>
                </a:solidFill>
                <a:latin typeface="Inter Bold" pitchFamily="34" charset="0"/>
                <a:ea typeface="Inter Bold" pitchFamily="34" charset="-122"/>
                <a:cs typeface="Inter Bold" pitchFamily="34" charset="-120"/>
              </a:rPr>
              <a:t>EsmeraldasColombia.com</a:t>
            </a:r>
            <a:pPr algn="l" indent="0" marL="0">
              <a:lnSpc>
                <a:spcPct val="126000"/>
              </a:lnSpc>
              <a:buNone/>
            </a:pPr>
            <a:r>
              <a:rPr lang="en-US" sz="850" dirty="0">
                <a:solidFill>
                  <a:srgbClr val="2C2926"/>
                </a:solidFill>
                <a:latin typeface="Inter" pitchFamily="34" charset="0"/>
                <a:ea typeface="Inter" pitchFamily="34" charset="-122"/>
                <a:cs typeface="Inter" pitchFamily="34" charset="-120"/>
              </a:rPr>
              <a:t> to learn more.</a:t>
            </a:r>
            <a:endParaRPr lang="en-US" sz="85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spTree>
      <p:nvGrpSpPr>
        <p:cNvPr id="1" name=""/>
        <p:cNvGrpSpPr/>
        <p:nvPr/>
      </p:nvGrpSpPr>
      <p:grpSpPr>
        <a:xfrm>
          <a:off x="0" y="0"/>
          <a:ext cx="0" cy="0"/>
          <a:chOff x="0" y="0"/>
          <a:chExt cx="0" cy="0"/>
        </a:xfrm>
      </p:grpSpPr>
      <p:sp>
        <p:nvSpPr>
          <p:cNvPr id="2" name="Text 0"/>
          <p:cNvSpPr/>
          <p:nvPr/>
        </p:nvSpPr>
        <p:spPr>
          <a:xfrm>
            <a:off x="496119" y="343272"/>
            <a:ext cx="8151763" cy="174352"/>
          </a:xfrm>
          <a:prstGeom prst="rect">
            <a:avLst/>
          </a:prstGeom>
          <a:noFill/>
          <a:ln/>
        </p:spPr>
        <p:txBody>
          <a:bodyPr wrap="none" lIns="0" tIns="0" rIns="0" bIns="0" rtlCol="0" anchor="t"/>
          <a:lstStyle/>
          <a:p>
            <a:pPr algn="l" indent="0" marL="0">
              <a:lnSpc>
                <a:spcPct val="104000"/>
              </a:lnSpc>
              <a:buNone/>
            </a:pPr>
            <a:r>
              <a:rPr lang="en-US" sz="1050" dirty="0">
                <a:solidFill>
                  <a:srgbClr val="2C2926"/>
                </a:solidFill>
                <a:latin typeface="Bricolage Grotesque SemiBold" pitchFamily="34" charset="0"/>
                <a:ea typeface="Bricolage Grotesque SemiBold" pitchFamily="34" charset="-122"/>
                <a:cs typeface="Bricolage Grotesque SemiBold" pitchFamily="34" charset="-120"/>
              </a:rPr>
              <a:t>Why </a:t>
            </a:r>
            <a:pPr algn="l" indent="0" marL="0">
              <a:lnSpc>
                <a:spcPct val="104000"/>
              </a:lnSpc>
              <a:buNone/>
            </a:pPr>
            <a:r>
              <a:rPr lang="en-US" sz="1050" dirty="0">
                <a:solidFill>
                  <a:srgbClr val="D4A017"/>
                </a:solidFill>
                <a:latin typeface="Bricolage Grotesque SemiBold" pitchFamily="34" charset="0"/>
                <a:ea typeface="Bricolage Grotesque SemiBold" pitchFamily="34" charset="-122"/>
                <a:cs typeface="Bricolage Grotesque SemiBold" pitchFamily="34" charset="-120"/>
              </a:rPr>
              <a:t>Choose Us</a:t>
            </a:r>
            <a:pPr algn="l" indent="0" marL="0">
              <a:lnSpc>
                <a:spcPct val="104000"/>
              </a:lnSpc>
              <a:buNone/>
            </a:pPr>
            <a:r>
              <a:rPr lang="en-US" sz="1050" dirty="0">
                <a:solidFill>
                  <a:srgbClr val="2C2926"/>
                </a:solidFill>
                <a:latin typeface="Bricolage Grotesque SemiBold" pitchFamily="34" charset="0"/>
                <a:ea typeface="Bricolage Grotesque SemiBold" pitchFamily="34" charset="-122"/>
                <a:cs typeface="Bricolage Grotesque SemiBold" pitchFamily="34" charset="-120"/>
              </a:rPr>
              <a:t> — The Full Picture</a:t>
            </a:r>
            <a:endParaRPr lang="en-US" sz="1050" dirty="0"/>
          </a:p>
        </p:txBody>
      </p:sp>
      <p:pic>
        <p:nvPicPr>
          <p:cNvPr id="3" name="Image 0" descr="preencoded.png">    </p:cNvPr>
          <p:cNvPicPr>
            <a:picLocks noChangeAspect="1"/>
          </p:cNvPicPr>
          <p:nvPr/>
        </p:nvPicPr>
        <p:blipFill>
          <a:blip r:embed="rId1"/>
          <a:stretch>
            <a:fillRect/>
          </a:stretch>
        </p:blipFill>
        <p:spPr>
          <a:xfrm>
            <a:off x="496119" y="596057"/>
            <a:ext cx="8151763" cy="3985543"/>
          </a:xfrm>
          <a:prstGeom prst="rect">
            <a:avLst/>
          </a:prstGeom>
        </p:spPr>
      </p:pic>
      <p:sp>
        <p:nvSpPr>
          <p:cNvPr id="4" name="Text 1"/>
          <p:cNvSpPr/>
          <p:nvPr/>
        </p:nvSpPr>
        <p:spPr>
          <a:xfrm>
            <a:off x="689124" y="910958"/>
            <a:ext cx="1759012" cy="226450"/>
          </a:xfrm>
          <a:prstGeom prst="rect">
            <a:avLst/>
          </a:prstGeom>
          <a:noFill/>
          <a:ln/>
        </p:spPr>
        <p:txBody>
          <a:bodyPr wrap="none" lIns="0" tIns="0" rIns="0" bIns="0" rtlCol="0" anchor="t"/>
          <a:lstStyle/>
          <a:p>
            <a:pPr algn="l" indent="0" marL="0">
              <a:lnSpc>
                <a:spcPct val="104000"/>
              </a:lnSpc>
              <a:buNone/>
            </a:pPr>
            <a:r>
              <a:rPr lang="en-US" sz="1400" dirty="0">
                <a:solidFill>
                  <a:srgbClr val="2C2926"/>
                </a:solidFill>
                <a:latin typeface="Bricolage Grotesque SemiBold" pitchFamily="34" charset="0"/>
                <a:ea typeface="Bricolage Grotesque SemiBold" pitchFamily="34" charset="-122"/>
                <a:cs typeface="Bricolage Grotesque SemiBold" pitchFamily="34" charset="-120"/>
              </a:rPr>
              <a:t>Certified Materials</a:t>
            </a:r>
            <a:endParaRPr lang="en-US" sz="1400" dirty="0"/>
          </a:p>
        </p:txBody>
      </p:sp>
      <p:sp>
        <p:nvSpPr>
          <p:cNvPr id="5" name="Text 2"/>
          <p:cNvSpPr/>
          <p:nvPr/>
        </p:nvSpPr>
        <p:spPr>
          <a:xfrm>
            <a:off x="689124" y="1201821"/>
            <a:ext cx="1759012" cy="283062"/>
          </a:xfrm>
          <a:prstGeom prst="rect">
            <a:avLst/>
          </a:prstGeom>
          <a:noFill/>
          <a:ln/>
        </p:spPr>
        <p:txBody>
          <a:bodyPr wrap="square" lIns="0" tIns="0" rIns="0" bIns="0" rtlCol="0" anchor="t">
            <a:normAutofit/>
          </a:bodyPr>
          <a:lstStyle/>
          <a:p>
            <a:pPr algn="l" indent="0" marL="0">
              <a:lnSpc>
                <a:spcPct val="81000"/>
              </a:lnSpc>
              <a:buNone/>
            </a:pPr>
            <a:r>
              <a:rPr lang="en-US" sz="1100" dirty="0">
                <a:solidFill>
                  <a:srgbClr val="2C2926"/>
                </a:solidFill>
                <a:latin typeface="Inter" pitchFamily="34" charset="0"/>
                <a:ea typeface="Inter" pitchFamily="34" charset="-122"/>
                <a:cs typeface="Inter" pitchFamily="34" charset="-120"/>
              </a:rPr>
              <a:t>18K gold fused on premium titanium</a:t>
            </a:r>
            <a:endParaRPr lang="en-US" sz="1100" dirty="0"/>
          </a:p>
        </p:txBody>
      </p:sp>
      <p:sp>
        <p:nvSpPr>
          <p:cNvPr id="6" name="Text 3"/>
          <p:cNvSpPr/>
          <p:nvPr/>
        </p:nvSpPr>
        <p:spPr>
          <a:xfrm>
            <a:off x="6689038" y="910958"/>
            <a:ext cx="1759012" cy="226450"/>
          </a:xfrm>
          <a:prstGeom prst="rect">
            <a:avLst/>
          </a:prstGeom>
          <a:noFill/>
          <a:ln/>
        </p:spPr>
        <p:txBody>
          <a:bodyPr wrap="none" lIns="0" tIns="0" rIns="0" bIns="0" rtlCol="0" anchor="t"/>
          <a:lstStyle/>
          <a:p>
            <a:pPr algn="l" indent="0" marL="0">
              <a:lnSpc>
                <a:spcPct val="104000"/>
              </a:lnSpc>
              <a:buNone/>
            </a:pPr>
            <a:r>
              <a:rPr lang="en-US" sz="1400" dirty="0">
                <a:solidFill>
                  <a:srgbClr val="2C2926"/>
                </a:solidFill>
                <a:latin typeface="Bricolage Grotesque SemiBold" pitchFamily="34" charset="0"/>
                <a:ea typeface="Bricolage Grotesque SemiBold" pitchFamily="34" charset="-122"/>
                <a:cs typeface="Bricolage Grotesque SemiBold" pitchFamily="34" charset="-120"/>
              </a:rPr>
              <a:t>Lifetime Warranty</a:t>
            </a:r>
            <a:endParaRPr lang="en-US" sz="1400" dirty="0"/>
          </a:p>
        </p:txBody>
      </p:sp>
      <p:sp>
        <p:nvSpPr>
          <p:cNvPr id="7" name="Text 4"/>
          <p:cNvSpPr/>
          <p:nvPr/>
        </p:nvSpPr>
        <p:spPr>
          <a:xfrm>
            <a:off x="6689038" y="1201821"/>
            <a:ext cx="1759012" cy="283062"/>
          </a:xfrm>
          <a:prstGeom prst="rect">
            <a:avLst/>
          </a:prstGeom>
          <a:noFill/>
          <a:ln/>
        </p:spPr>
        <p:txBody>
          <a:bodyPr wrap="square" lIns="0" tIns="0" rIns="0" bIns="0" rtlCol="0" anchor="t">
            <a:normAutofit/>
          </a:bodyPr>
          <a:lstStyle/>
          <a:p>
            <a:pPr algn="l" indent="0" marL="0">
              <a:lnSpc>
                <a:spcPct val="81000"/>
              </a:lnSpc>
              <a:buNone/>
            </a:pPr>
            <a:r>
              <a:rPr lang="en-US" sz="1100" dirty="0">
                <a:solidFill>
                  <a:srgbClr val="2C2926"/>
                </a:solidFill>
                <a:latin typeface="Inter" pitchFamily="34" charset="0"/>
                <a:ea typeface="Inter" pitchFamily="34" charset="-122"/>
                <a:cs typeface="Inter" pitchFamily="34" charset="-120"/>
              </a:rPr>
              <a:t>Includes lab certificate and coverage</a:t>
            </a:r>
            <a:endParaRPr lang="en-US" sz="1100" dirty="0"/>
          </a:p>
        </p:txBody>
      </p:sp>
      <p:sp>
        <p:nvSpPr>
          <p:cNvPr id="8" name="Text 5"/>
          <p:cNvSpPr/>
          <p:nvPr/>
        </p:nvSpPr>
        <p:spPr>
          <a:xfrm>
            <a:off x="689124" y="3007632"/>
            <a:ext cx="1759012" cy="226450"/>
          </a:xfrm>
          <a:prstGeom prst="rect">
            <a:avLst/>
          </a:prstGeom>
          <a:noFill/>
          <a:ln/>
        </p:spPr>
        <p:txBody>
          <a:bodyPr wrap="none" lIns="0" tIns="0" rIns="0" bIns="0" rtlCol="0" anchor="t"/>
          <a:lstStyle/>
          <a:p>
            <a:pPr algn="l" indent="0" marL="0">
              <a:lnSpc>
                <a:spcPct val="104000"/>
              </a:lnSpc>
              <a:buNone/>
            </a:pPr>
            <a:r>
              <a:rPr lang="en-US" sz="1400" dirty="0">
                <a:solidFill>
                  <a:srgbClr val="2C2926"/>
                </a:solidFill>
                <a:latin typeface="Bricolage Grotesque SemiBold" pitchFamily="34" charset="0"/>
                <a:ea typeface="Bricolage Grotesque SemiBold" pitchFamily="34" charset="-122"/>
                <a:cs typeface="Bricolage Grotesque SemiBold" pitchFamily="34" charset="-120"/>
              </a:rPr>
              <a:t>Daily Durability</a:t>
            </a:r>
            <a:endParaRPr lang="en-US" sz="1400" dirty="0"/>
          </a:p>
        </p:txBody>
      </p:sp>
      <p:sp>
        <p:nvSpPr>
          <p:cNvPr id="9" name="Text 6"/>
          <p:cNvSpPr/>
          <p:nvPr/>
        </p:nvSpPr>
        <p:spPr>
          <a:xfrm>
            <a:off x="689124" y="3298494"/>
            <a:ext cx="1759012" cy="283062"/>
          </a:xfrm>
          <a:prstGeom prst="rect">
            <a:avLst/>
          </a:prstGeom>
          <a:noFill/>
          <a:ln/>
        </p:spPr>
        <p:txBody>
          <a:bodyPr wrap="square" lIns="0" tIns="0" rIns="0" bIns="0" rtlCol="0" anchor="t">
            <a:normAutofit/>
          </a:bodyPr>
          <a:lstStyle/>
          <a:p>
            <a:pPr algn="l" indent="0" marL="0">
              <a:lnSpc>
                <a:spcPct val="81000"/>
              </a:lnSpc>
              <a:buNone/>
            </a:pPr>
            <a:r>
              <a:rPr lang="en-US" sz="1100" dirty="0">
                <a:solidFill>
                  <a:srgbClr val="2C2926"/>
                </a:solidFill>
                <a:latin typeface="Inter" pitchFamily="34" charset="0"/>
                <a:ea typeface="Inter" pitchFamily="34" charset="-122"/>
                <a:cs typeface="Inter" pitchFamily="34" charset="-120"/>
              </a:rPr>
              <a:t>Resists water, sweat, and chemicals</a:t>
            </a:r>
            <a:endParaRPr lang="en-US" sz="1100" dirty="0"/>
          </a:p>
        </p:txBody>
      </p:sp>
      <p:sp>
        <p:nvSpPr>
          <p:cNvPr id="10" name="Text 7"/>
          <p:cNvSpPr/>
          <p:nvPr/>
        </p:nvSpPr>
        <p:spPr>
          <a:xfrm>
            <a:off x="6680860" y="3007632"/>
            <a:ext cx="1759012" cy="226450"/>
          </a:xfrm>
          <a:prstGeom prst="rect">
            <a:avLst/>
          </a:prstGeom>
          <a:noFill/>
          <a:ln/>
        </p:spPr>
        <p:txBody>
          <a:bodyPr wrap="none" lIns="0" tIns="0" rIns="0" bIns="0" rtlCol="0" anchor="t"/>
          <a:lstStyle/>
          <a:p>
            <a:pPr algn="l" indent="0" marL="0">
              <a:lnSpc>
                <a:spcPct val="104000"/>
              </a:lnSpc>
              <a:buNone/>
            </a:pPr>
            <a:r>
              <a:rPr lang="en-US" sz="1400" dirty="0">
                <a:solidFill>
                  <a:srgbClr val="2C2926"/>
                </a:solidFill>
                <a:latin typeface="Bricolage Grotesque SemiBold" pitchFamily="34" charset="0"/>
                <a:ea typeface="Bricolage Grotesque SemiBold" pitchFamily="34" charset="-122"/>
                <a:cs typeface="Bricolage Grotesque SemiBold" pitchFamily="34" charset="-120"/>
              </a:rPr>
              <a:t>Italian Aesthetics</a:t>
            </a:r>
            <a:endParaRPr lang="en-US" sz="1400" dirty="0"/>
          </a:p>
        </p:txBody>
      </p:sp>
      <p:sp>
        <p:nvSpPr>
          <p:cNvPr id="11" name="Text 8"/>
          <p:cNvSpPr/>
          <p:nvPr/>
        </p:nvSpPr>
        <p:spPr>
          <a:xfrm>
            <a:off x="6680860" y="3298494"/>
            <a:ext cx="1759012" cy="283062"/>
          </a:xfrm>
          <a:prstGeom prst="rect">
            <a:avLst/>
          </a:prstGeom>
          <a:noFill/>
          <a:ln/>
        </p:spPr>
        <p:txBody>
          <a:bodyPr wrap="square" lIns="0" tIns="0" rIns="0" bIns="0" rtlCol="0" anchor="t">
            <a:normAutofit/>
          </a:bodyPr>
          <a:lstStyle/>
          <a:p>
            <a:pPr algn="l" indent="0" marL="0">
              <a:lnSpc>
                <a:spcPct val="81000"/>
              </a:lnSpc>
              <a:buNone/>
            </a:pPr>
            <a:r>
              <a:rPr lang="en-US" sz="1100" dirty="0">
                <a:solidFill>
                  <a:srgbClr val="2C2926"/>
                </a:solidFill>
                <a:latin typeface="Inter" pitchFamily="34" charset="0"/>
                <a:ea typeface="Inter" pitchFamily="34" charset="-122"/>
                <a:cs typeface="Inter" pitchFamily="34" charset="-120"/>
              </a:rPr>
              <a:t>Same color and shine as solid gold</a:t>
            </a:r>
            <a:endParaRPr lang="en-US" sz="1100" dirty="0"/>
          </a:p>
        </p:txBody>
      </p:sp>
      <p:sp>
        <p:nvSpPr>
          <p:cNvPr id="12" name="Text 9"/>
          <p:cNvSpPr/>
          <p:nvPr/>
        </p:nvSpPr>
        <p:spPr>
          <a:xfrm>
            <a:off x="496119" y="4625727"/>
            <a:ext cx="8151763" cy="174427"/>
          </a:xfrm>
          <a:prstGeom prst="rect">
            <a:avLst/>
          </a:prstGeom>
          <a:noFill/>
          <a:ln/>
        </p:spPr>
        <p:txBody>
          <a:bodyPr wrap="square" lIns="0" tIns="0" rIns="0" bIns="0" rtlCol="0" anchor="t">
            <a:normAutofit/>
          </a:bodyPr>
          <a:lstStyle/>
          <a:p>
            <a:pPr algn="l" indent="0" marL="0">
              <a:lnSpc>
                <a:spcPct val="104000"/>
              </a:lnSpc>
              <a:buNone/>
            </a:pPr>
            <a:r>
              <a:rPr lang="en-US" sz="500" dirty="0">
                <a:solidFill>
                  <a:srgbClr val="2C2926"/>
                </a:solidFill>
                <a:latin typeface="Inter" pitchFamily="34" charset="0"/>
                <a:ea typeface="Inter" pitchFamily="34" charset="-122"/>
                <a:cs typeface="Inter" pitchFamily="34" charset="-120"/>
              </a:rPr>
              <a:t>Every decision we make — from the titanium substrate we choose to the saline chamber tests we run — is oriented toward one goal: delivering a piece of jewelry that you will wear with pride for the rest of your life. Our Oro Laminado is not a compromise between cost and quality. It is an innovation that delivers both simultaneously. Laboratory certified. Lifetime guaranteed. Indistinguishable from solid 18K Italian gold.</a:t>
            </a:r>
            <a:endParaRPr lang="en-US" sz="5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spTree>
      <p:nvGrpSpPr>
        <p:cNvPr id="1" name=""/>
        <p:cNvGrpSpPr/>
        <p:nvPr/>
      </p:nvGrpSpPr>
      <p:grpSpPr>
        <a:xfrm>
          <a:off x="0" y="0"/>
          <a:ext cx="0" cy="0"/>
          <a:chOff x="0" y="0"/>
          <a:chExt cx="0" cy="0"/>
        </a:xfrm>
      </p:grpSpPr>
      <p:pic>
        <p:nvPicPr>
          <p:cNvPr id="2" name="Image 0" descr="">    </p:cNvPr>
          <p:cNvPicPr>
            <a:picLocks noChangeAspect="1"/>
          </p:cNvPicPr>
          <p:nvPr/>
        </p:nvPicPr>
        <p:blipFill>
          <a:blip r:embed="rId1"/>
          <a:stretch>
            <a:fillRect/>
          </a:stretch>
        </p:blipFill>
        <p:spPr>
          <a:xfrm>
            <a:off x="5543550" y="0"/>
            <a:ext cx="3600450" cy="5143500"/>
          </a:xfrm>
          <a:custGeom>
            <a:avLst/>
            <a:gdLst/>
            <a:ahLst/>
            <a:cxnLst/>
            <a:rect l="0" t="0" r="100000" b="100000"/>
            <a:pathLst>
              <a:path w="100000" h="100000">
                <a:moveTo>
                  <a:pt x="9570" y="0"/>
                </a:moveTo>
                <a:lnTo>
                  <a:pt x="100000" y="0"/>
                </a:lnTo>
                <a:lnTo>
                  <a:pt x="100000" y="100000"/>
                </a:lnTo>
                <a:lnTo>
                  <a:pt x="30760" y="100000"/>
                </a:lnTo>
                <a:lnTo>
                  <a:pt x="26370" y="95510"/>
                </a:lnTo>
                <a:lnTo>
                  <a:pt x="26370" y="95310"/>
                </a:lnTo>
                <a:lnTo>
                  <a:pt x="25490" y="94530"/>
                </a:lnTo>
                <a:lnTo>
                  <a:pt x="25490" y="94340"/>
                </a:lnTo>
                <a:lnTo>
                  <a:pt x="22660" y="91210"/>
                </a:lnTo>
                <a:lnTo>
                  <a:pt x="18360" y="85550"/>
                </a:lnTo>
                <a:lnTo>
                  <a:pt x="15140" y="80660"/>
                </a:lnTo>
                <a:lnTo>
                  <a:pt x="11910" y="75000"/>
                </a:lnTo>
                <a:lnTo>
                  <a:pt x="9280" y="69530"/>
                </a:lnTo>
                <a:lnTo>
                  <a:pt x="6840" y="63380"/>
                </a:lnTo>
                <a:lnTo>
                  <a:pt x="4790" y="56740"/>
                </a:lnTo>
                <a:lnTo>
                  <a:pt x="3320" y="50200"/>
                </a:lnTo>
                <a:lnTo>
                  <a:pt x="2440" y="44140"/>
                </a:lnTo>
                <a:lnTo>
                  <a:pt x="2050" y="39060"/>
                </a:lnTo>
                <a:lnTo>
                  <a:pt x="2050" y="30860"/>
                </a:lnTo>
                <a:lnTo>
                  <a:pt x="2540" y="25000"/>
                </a:lnTo>
                <a:lnTo>
                  <a:pt x="3320" y="19820"/>
                </a:lnTo>
                <a:lnTo>
                  <a:pt x="4880" y="12890"/>
                </a:lnTo>
                <a:lnTo>
                  <a:pt x="6930" y="6350"/>
                </a:lnTo>
                <a:close/>
              </a:path>
            </a:pathLst>
          </a:custGeom>
        </p:spPr>
      </p:pic>
      <p:pic>
        <p:nvPicPr>
          <p:cNvPr id="3" name="Image 1" descr="preencoded.png">    </p:cNvPr>
          <p:cNvPicPr>
            <a:picLocks noChangeAspect="1"/>
          </p:cNvPicPr>
          <p:nvPr/>
        </p:nvPicPr>
        <p:blipFill>
          <a:blip r:embed="rId2"/>
          <a:stretch>
            <a:fillRect/>
          </a:stretch>
        </p:blipFill>
        <p:spPr>
          <a:xfrm>
            <a:off x="2312343" y="443433"/>
            <a:ext cx="1090240" cy="1090240"/>
          </a:xfrm>
          <a:prstGeom prst="rect">
            <a:avLst/>
          </a:prstGeom>
        </p:spPr>
      </p:pic>
      <p:sp>
        <p:nvSpPr>
          <p:cNvPr id="4" name="Text 0"/>
          <p:cNvSpPr/>
          <p:nvPr/>
        </p:nvSpPr>
        <p:spPr>
          <a:xfrm>
            <a:off x="496119" y="1625650"/>
            <a:ext cx="4722763" cy="272504"/>
          </a:xfrm>
          <a:prstGeom prst="rect">
            <a:avLst/>
          </a:prstGeom>
          <a:noFill/>
          <a:ln/>
        </p:spPr>
        <p:txBody>
          <a:bodyPr wrap="none" lIns="0" tIns="0" rIns="0" bIns="0" rtlCol="0" anchor="t"/>
          <a:lstStyle/>
          <a:p>
            <a:pPr algn="ctr" indent="0" marL="0">
              <a:lnSpc>
                <a:spcPct val="104000"/>
              </a:lnSpc>
              <a:buNone/>
            </a:pPr>
            <a:r>
              <a:rPr lang="en-US" sz="1700" dirty="0">
                <a:solidFill>
                  <a:srgbClr val="2C2926"/>
                </a:solidFill>
                <a:latin typeface="Bricolage Grotesque SemiBold" pitchFamily="34" charset="0"/>
                <a:ea typeface="Bricolage Grotesque SemiBold" pitchFamily="34" charset="-122"/>
                <a:cs typeface="Bricolage Grotesque SemiBold" pitchFamily="34" charset="-120"/>
              </a:rPr>
              <a:t>Shop Our Full Collection</a:t>
            </a:r>
            <a:endParaRPr lang="en-US" sz="1700" dirty="0"/>
          </a:p>
        </p:txBody>
      </p:sp>
      <p:sp>
        <p:nvSpPr>
          <p:cNvPr id="5" name="Text 1"/>
          <p:cNvSpPr/>
          <p:nvPr/>
        </p:nvSpPr>
        <p:spPr>
          <a:xfrm>
            <a:off x="496119" y="1990130"/>
            <a:ext cx="4722763" cy="356295"/>
          </a:xfrm>
          <a:prstGeom prst="rect">
            <a:avLst/>
          </a:prstGeom>
          <a:noFill/>
          <a:ln/>
        </p:spPr>
        <p:txBody>
          <a:bodyPr wrap="square" lIns="0" tIns="0" rIns="0" bIns="0" rtlCol="0" anchor="t">
            <a:normAutofit/>
          </a:bodyPr>
          <a:lstStyle/>
          <a:p>
            <a:pPr algn="ctr" indent="0" marL="0">
              <a:lnSpc>
                <a:spcPct val="114000"/>
              </a:lnSpc>
              <a:buNone/>
            </a:pPr>
            <a:r>
              <a:rPr lang="en-US" sz="650" dirty="0">
                <a:solidFill>
                  <a:srgbClr val="2C2926"/>
                </a:solidFill>
                <a:latin typeface="Inter" pitchFamily="34" charset="0"/>
                <a:ea typeface="Inter" pitchFamily="34" charset="-122"/>
                <a:cs typeface="Inter" pitchFamily="34" charset="-120"/>
              </a:rPr>
              <a:t>Browse hundreds of styles — chains, pendants, medallions, bangles, rings, pulsos, and beaded bracelets — all crafted in certified 18K titanium-fused gold with a lifetime guarantee. Resistant to the sea, the pool, the gym, and everything life throws at you.</a:t>
            </a:r>
            <a:endParaRPr lang="en-US" sz="650" dirty="0"/>
          </a:p>
        </p:txBody>
      </p:sp>
      <p:sp>
        <p:nvSpPr>
          <p:cNvPr id="6" name="Text 2"/>
          <p:cNvSpPr/>
          <p:nvPr/>
        </p:nvSpPr>
        <p:spPr>
          <a:xfrm>
            <a:off x="496119" y="2459013"/>
            <a:ext cx="2323058" cy="287834"/>
          </a:xfrm>
          <a:prstGeom prst="rect">
            <a:avLst/>
          </a:prstGeom>
          <a:noFill/>
          <a:ln/>
        </p:spPr>
        <p:txBody>
          <a:bodyPr wrap="none" lIns="0" tIns="0" rIns="0" bIns="0" rtlCol="0" anchor="t"/>
          <a:lstStyle/>
          <a:p>
            <a:pPr algn="ctr" indent="0" marL="0">
              <a:lnSpc>
                <a:spcPct val="83000"/>
              </a:lnSpc>
              <a:buNone/>
            </a:pPr>
            <a:r>
              <a:rPr lang="en-US" sz="2250" dirty="0">
                <a:solidFill>
                  <a:srgbClr val="2C2926"/>
                </a:solidFill>
                <a:latin typeface="Bricolage Grotesque SemiBold" pitchFamily="34" charset="0"/>
                <a:ea typeface="Bricolage Grotesque SemiBold" pitchFamily="34" charset="-122"/>
                <a:cs typeface="Bricolage Grotesque SemiBold" pitchFamily="34" charset="-120"/>
              </a:rPr>
              <a:t>18K</a:t>
            </a:r>
            <a:endParaRPr lang="en-US" sz="2250" dirty="0"/>
          </a:p>
        </p:txBody>
      </p:sp>
      <p:sp>
        <p:nvSpPr>
          <p:cNvPr id="7" name="Text 3"/>
          <p:cNvSpPr/>
          <p:nvPr/>
        </p:nvSpPr>
        <p:spPr>
          <a:xfrm>
            <a:off x="496119" y="2836441"/>
            <a:ext cx="2323058" cy="136252"/>
          </a:xfrm>
          <a:prstGeom prst="rect">
            <a:avLst/>
          </a:prstGeom>
          <a:noFill/>
          <a:ln/>
        </p:spPr>
        <p:txBody>
          <a:bodyPr wrap="none" lIns="0" tIns="0" rIns="0" bIns="0" rtlCol="0" anchor="t"/>
          <a:lstStyle/>
          <a:p>
            <a:pPr algn="ctr" indent="0" marL="0">
              <a:lnSpc>
                <a:spcPct val="104000"/>
              </a:lnSpc>
              <a:buNone/>
            </a:pPr>
            <a:r>
              <a:rPr lang="en-US" sz="850" dirty="0">
                <a:solidFill>
                  <a:srgbClr val="2C2926"/>
                </a:solidFill>
                <a:latin typeface="Bricolage Grotesque SemiBold" pitchFamily="34" charset="0"/>
                <a:ea typeface="Bricolage Grotesque SemiBold" pitchFamily="34" charset="-122"/>
                <a:cs typeface="Bricolage Grotesque SemiBold" pitchFamily="34" charset="-120"/>
              </a:rPr>
              <a:t>Gold Layer</a:t>
            </a:r>
            <a:endParaRPr lang="en-US" sz="850" dirty="0"/>
          </a:p>
        </p:txBody>
      </p:sp>
      <p:sp>
        <p:nvSpPr>
          <p:cNvPr id="8" name="Text 4"/>
          <p:cNvSpPr/>
          <p:nvPr/>
        </p:nvSpPr>
        <p:spPr>
          <a:xfrm>
            <a:off x="496119" y="3009454"/>
            <a:ext cx="2323058" cy="237530"/>
          </a:xfrm>
          <a:prstGeom prst="rect">
            <a:avLst/>
          </a:prstGeom>
          <a:noFill/>
          <a:ln/>
        </p:spPr>
        <p:txBody>
          <a:bodyPr wrap="square" lIns="0" tIns="0" rIns="0" bIns="0" rtlCol="0" anchor="t">
            <a:normAutofit/>
          </a:bodyPr>
          <a:lstStyle/>
          <a:p>
            <a:pPr algn="ctr" indent="0" marL="0">
              <a:lnSpc>
                <a:spcPct val="114000"/>
              </a:lnSpc>
              <a:buNone/>
            </a:pPr>
            <a:r>
              <a:rPr lang="en-US" sz="650" dirty="0">
                <a:solidFill>
                  <a:srgbClr val="2C2926"/>
                </a:solidFill>
                <a:latin typeface="Inter" pitchFamily="34" charset="0"/>
                <a:ea typeface="Inter" pitchFamily="34" charset="-122"/>
                <a:cs typeface="Inter" pitchFamily="34" charset="-120"/>
              </a:rPr>
              <a:t>Italian-quality 18K gold fused on titanium — not a liquid bath</a:t>
            </a:r>
            <a:endParaRPr lang="en-US" sz="650" dirty="0"/>
          </a:p>
        </p:txBody>
      </p:sp>
      <p:sp>
        <p:nvSpPr>
          <p:cNvPr id="9" name="Text 5"/>
          <p:cNvSpPr/>
          <p:nvPr/>
        </p:nvSpPr>
        <p:spPr>
          <a:xfrm>
            <a:off x="2895823" y="2459013"/>
            <a:ext cx="2323058" cy="287834"/>
          </a:xfrm>
          <a:prstGeom prst="rect">
            <a:avLst/>
          </a:prstGeom>
          <a:noFill/>
          <a:ln/>
        </p:spPr>
        <p:txBody>
          <a:bodyPr wrap="none" lIns="0" tIns="0" rIns="0" bIns="0" rtlCol="0" anchor="t"/>
          <a:lstStyle/>
          <a:p>
            <a:pPr algn="ctr" indent="0" marL="0">
              <a:lnSpc>
                <a:spcPct val="83000"/>
              </a:lnSpc>
              <a:buNone/>
            </a:pPr>
            <a:r>
              <a:rPr lang="en-US" sz="2250" dirty="0">
                <a:solidFill>
                  <a:srgbClr val="2C2926"/>
                </a:solidFill>
                <a:latin typeface="Bricolage Grotesque SemiBold" pitchFamily="34" charset="0"/>
                <a:ea typeface="Bricolage Grotesque SemiBold" pitchFamily="34" charset="-122"/>
                <a:cs typeface="Bricolage Grotesque SemiBold" pitchFamily="34" charset="-120"/>
              </a:rPr>
              <a:t>100%</a:t>
            </a:r>
            <a:endParaRPr lang="en-US" sz="2250" dirty="0"/>
          </a:p>
        </p:txBody>
      </p:sp>
      <p:sp>
        <p:nvSpPr>
          <p:cNvPr id="10" name="Text 6"/>
          <p:cNvSpPr/>
          <p:nvPr/>
        </p:nvSpPr>
        <p:spPr>
          <a:xfrm>
            <a:off x="2895823" y="2836441"/>
            <a:ext cx="2323058" cy="136252"/>
          </a:xfrm>
          <a:prstGeom prst="rect">
            <a:avLst/>
          </a:prstGeom>
          <a:noFill/>
          <a:ln/>
        </p:spPr>
        <p:txBody>
          <a:bodyPr wrap="none" lIns="0" tIns="0" rIns="0" bIns="0" rtlCol="0" anchor="t"/>
          <a:lstStyle/>
          <a:p>
            <a:pPr algn="ctr" indent="0" marL="0">
              <a:lnSpc>
                <a:spcPct val="104000"/>
              </a:lnSpc>
              <a:buNone/>
            </a:pPr>
            <a:r>
              <a:rPr lang="en-US" sz="850" dirty="0">
                <a:solidFill>
                  <a:srgbClr val="2C2926"/>
                </a:solidFill>
                <a:latin typeface="Bricolage Grotesque SemiBold" pitchFamily="34" charset="0"/>
                <a:ea typeface="Bricolage Grotesque SemiBold" pitchFamily="34" charset="-122"/>
                <a:cs typeface="Bricolage Grotesque SemiBold" pitchFamily="34" charset="-120"/>
              </a:rPr>
              <a:t>Certified</a:t>
            </a:r>
            <a:endParaRPr lang="en-US" sz="850" dirty="0"/>
          </a:p>
        </p:txBody>
      </p:sp>
      <p:sp>
        <p:nvSpPr>
          <p:cNvPr id="11" name="Text 7"/>
          <p:cNvSpPr/>
          <p:nvPr/>
        </p:nvSpPr>
        <p:spPr>
          <a:xfrm>
            <a:off x="2895823" y="3009454"/>
            <a:ext cx="2323058" cy="118765"/>
          </a:xfrm>
          <a:prstGeom prst="rect">
            <a:avLst/>
          </a:prstGeom>
          <a:noFill/>
          <a:ln/>
        </p:spPr>
        <p:txBody>
          <a:bodyPr wrap="none" lIns="0" tIns="0" rIns="0" bIns="0" rtlCol="0" anchor="t"/>
          <a:lstStyle/>
          <a:p>
            <a:pPr algn="ctr" indent="0" marL="0">
              <a:lnSpc>
                <a:spcPct val="114000"/>
              </a:lnSpc>
              <a:buNone/>
            </a:pPr>
            <a:r>
              <a:rPr lang="en-US" sz="650" dirty="0">
                <a:solidFill>
                  <a:srgbClr val="2C2926"/>
                </a:solidFill>
                <a:latin typeface="Inter" pitchFamily="34" charset="0"/>
                <a:ea typeface="Inter" pitchFamily="34" charset="-122"/>
                <a:cs typeface="Inter" pitchFamily="34" charset="-120"/>
              </a:rPr>
              <a:t>Every piece comes with a laboratory certificate</a:t>
            </a:r>
            <a:endParaRPr lang="en-US" sz="650" dirty="0"/>
          </a:p>
        </p:txBody>
      </p:sp>
      <p:sp>
        <p:nvSpPr>
          <p:cNvPr id="12" name="Text 8"/>
          <p:cNvSpPr/>
          <p:nvPr/>
        </p:nvSpPr>
        <p:spPr>
          <a:xfrm>
            <a:off x="1695971" y="3413224"/>
            <a:ext cx="2323058" cy="287834"/>
          </a:xfrm>
          <a:prstGeom prst="rect">
            <a:avLst/>
          </a:prstGeom>
          <a:noFill/>
          <a:ln/>
        </p:spPr>
        <p:txBody>
          <a:bodyPr wrap="none" lIns="0" tIns="0" rIns="0" bIns="0" rtlCol="0" anchor="t"/>
          <a:lstStyle/>
          <a:p>
            <a:pPr algn="ctr" indent="0" marL="0">
              <a:lnSpc>
                <a:spcPct val="83000"/>
              </a:lnSpc>
              <a:buNone/>
            </a:pPr>
            <a:r>
              <a:rPr lang="en-US" sz="2250" dirty="0">
                <a:solidFill>
                  <a:srgbClr val="2C2926"/>
                </a:solidFill>
                <a:latin typeface="Bricolage Grotesque SemiBold" pitchFamily="34" charset="0"/>
                <a:ea typeface="Bricolage Grotesque SemiBold" pitchFamily="34" charset="-122"/>
                <a:cs typeface="Bricolage Grotesque SemiBold" pitchFamily="34" charset="-120"/>
              </a:rPr>
              <a:t>∞</a:t>
            </a:r>
            <a:endParaRPr lang="en-US" sz="2250" dirty="0"/>
          </a:p>
        </p:txBody>
      </p:sp>
      <p:sp>
        <p:nvSpPr>
          <p:cNvPr id="13" name="Text 9"/>
          <p:cNvSpPr/>
          <p:nvPr/>
        </p:nvSpPr>
        <p:spPr>
          <a:xfrm>
            <a:off x="1695971" y="3790652"/>
            <a:ext cx="2323058" cy="136252"/>
          </a:xfrm>
          <a:prstGeom prst="rect">
            <a:avLst/>
          </a:prstGeom>
          <a:noFill/>
          <a:ln/>
        </p:spPr>
        <p:txBody>
          <a:bodyPr wrap="none" lIns="0" tIns="0" rIns="0" bIns="0" rtlCol="0" anchor="t"/>
          <a:lstStyle/>
          <a:p>
            <a:pPr algn="ctr" indent="0" marL="0">
              <a:lnSpc>
                <a:spcPct val="104000"/>
              </a:lnSpc>
              <a:buNone/>
            </a:pPr>
            <a:r>
              <a:rPr lang="en-US" sz="850" dirty="0">
                <a:solidFill>
                  <a:srgbClr val="2C2926"/>
                </a:solidFill>
                <a:latin typeface="Bricolage Grotesque SemiBold" pitchFamily="34" charset="0"/>
                <a:ea typeface="Bricolage Grotesque SemiBold" pitchFamily="34" charset="-122"/>
                <a:cs typeface="Bricolage Grotesque SemiBold" pitchFamily="34" charset="-120"/>
              </a:rPr>
              <a:t>Guarantee</a:t>
            </a:r>
            <a:endParaRPr lang="en-US" sz="850" dirty="0"/>
          </a:p>
        </p:txBody>
      </p:sp>
      <p:sp>
        <p:nvSpPr>
          <p:cNvPr id="14" name="Text 10"/>
          <p:cNvSpPr/>
          <p:nvPr/>
        </p:nvSpPr>
        <p:spPr>
          <a:xfrm>
            <a:off x="1695971" y="3963665"/>
            <a:ext cx="2323058" cy="118765"/>
          </a:xfrm>
          <a:prstGeom prst="rect">
            <a:avLst/>
          </a:prstGeom>
          <a:noFill/>
          <a:ln/>
        </p:spPr>
        <p:txBody>
          <a:bodyPr wrap="none" lIns="0" tIns="0" rIns="0" bIns="0" rtlCol="0" anchor="t"/>
          <a:lstStyle/>
          <a:p>
            <a:pPr algn="ctr" indent="0" marL="0">
              <a:lnSpc>
                <a:spcPct val="114000"/>
              </a:lnSpc>
              <a:buNone/>
            </a:pPr>
            <a:r>
              <a:rPr lang="en-US" sz="650" dirty="0">
                <a:solidFill>
                  <a:srgbClr val="2C2926"/>
                </a:solidFill>
                <a:latin typeface="Inter" pitchFamily="34" charset="0"/>
                <a:ea typeface="Inter" pitchFamily="34" charset="-122"/>
                <a:cs typeface="Inter" pitchFamily="34" charset="-120"/>
              </a:rPr>
              <a:t>Lifetime warranty — unconditional, written, and honored</a:t>
            </a:r>
            <a:endParaRPr lang="en-US" sz="650" dirty="0"/>
          </a:p>
        </p:txBody>
      </p:sp>
      <p:pic>
        <p:nvPicPr>
          <p:cNvPr id="15" name="Image 2" descr="preencoded.png">    </p:cNvPr>
          <p:cNvPicPr>
            <a:picLocks noChangeAspect="1"/>
          </p:cNvPicPr>
          <p:nvPr/>
        </p:nvPicPr>
        <p:blipFill>
          <a:blip r:embed="rId3"/>
          <a:stretch>
            <a:fillRect/>
          </a:stretch>
        </p:blipFill>
        <p:spPr>
          <a:xfrm>
            <a:off x="496119" y="4151412"/>
            <a:ext cx="641747" cy="239837"/>
          </a:xfrm>
          <a:prstGeom prst="rect">
            <a:avLst/>
          </a:prstGeom>
        </p:spPr>
      </p:pic>
      <p:pic>
        <p:nvPicPr>
          <p:cNvPr id="16" name="Image 3" descr="preencoded.png">    </p:cNvPr>
          <p:cNvPicPr>
            <a:picLocks noChangeAspect="1"/>
          </p:cNvPicPr>
          <p:nvPr/>
        </p:nvPicPr>
        <p:blipFill>
          <a:blip r:embed="rId4"/>
          <a:stretch>
            <a:fillRect/>
          </a:stretch>
        </p:blipFill>
        <p:spPr>
          <a:xfrm>
            <a:off x="1181472" y="4151412"/>
            <a:ext cx="1482477" cy="239837"/>
          </a:xfrm>
          <a:prstGeom prst="rect">
            <a:avLst/>
          </a:prstGeom>
        </p:spPr>
      </p:pic>
      <p:pic>
        <p:nvPicPr>
          <p:cNvPr id="17" name="Image 4" descr="preencoded.png">    </p:cNvPr>
          <p:cNvPicPr>
            <a:picLocks noChangeAspect="1"/>
          </p:cNvPicPr>
          <p:nvPr/>
        </p:nvPicPr>
        <p:blipFill>
          <a:blip r:embed="rId5"/>
          <a:stretch>
            <a:fillRect/>
          </a:stretch>
        </p:blipFill>
        <p:spPr>
          <a:xfrm>
            <a:off x="2164184" y="4460230"/>
            <a:ext cx="1386632" cy="23983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457646"/>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Cadena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Cubana</a:t>
            </a:r>
            <a:endParaRPr lang="en-US" sz="1950" dirty="0"/>
          </a:p>
        </p:txBody>
      </p:sp>
      <p:sp>
        <p:nvSpPr>
          <p:cNvPr id="3" name="Text 1"/>
          <p:cNvSpPr/>
          <p:nvPr/>
        </p:nvSpPr>
        <p:spPr>
          <a:xfrm>
            <a:off x="496119" y="1015752"/>
            <a:ext cx="8151763"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The Cuban link chain is a timeless icon of bold, unapologetic style. Our 18K gold-plated Cadena Cubana features tightly interlocked flat oval links that catch the light from every angle, delivering maximum visual impact. Available in 2mm, 4mm, and 6mm widths — from subtle everyday wear to a commanding statement piece — and in 45cm and 65cm lengths.</a:t>
            </a:r>
            <a:endParaRPr lang="en-US" sz="950" dirty="0"/>
          </a:p>
        </p:txBody>
      </p:sp>
      <p:pic>
        <p:nvPicPr>
          <p:cNvPr id="4" name="Image 0" descr="preencoded.png">    </p:cNvPr>
          <p:cNvPicPr>
            <a:picLocks noChangeAspect="1"/>
          </p:cNvPicPr>
          <p:nvPr/>
        </p:nvPicPr>
        <p:blipFill>
          <a:blip r:embed="rId1"/>
          <a:stretch>
            <a:fillRect/>
          </a:stretch>
        </p:blipFill>
        <p:spPr>
          <a:xfrm>
            <a:off x="496119" y="1890192"/>
            <a:ext cx="3204046" cy="2656061"/>
          </a:xfrm>
          <a:prstGeom prst="rect">
            <a:avLst/>
          </a:prstGeom>
        </p:spPr>
      </p:pic>
      <p:pic>
        <p:nvPicPr>
          <p:cNvPr id="5" name="Image 1" descr="preencoded.png">    </p:cNvPr>
          <p:cNvPicPr>
            <a:picLocks noChangeAspect="1"/>
          </p:cNvPicPr>
          <p:nvPr/>
        </p:nvPicPr>
        <p:blipFill>
          <a:blip r:embed="rId2"/>
          <a:stretch>
            <a:fillRect/>
          </a:stretch>
        </p:blipFill>
        <p:spPr>
          <a:xfrm>
            <a:off x="4728046" y="1890192"/>
            <a:ext cx="2671018" cy="265613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96119" y="454149"/>
            <a:ext cx="2779663" cy="2075036"/>
          </a:xfrm>
          <a:prstGeom prst="rect">
            <a:avLst/>
          </a:prstGeom>
        </p:spPr>
      </p:pic>
      <p:pic>
        <p:nvPicPr>
          <p:cNvPr id="3" name="Image 1" descr="preencoded.png">    </p:cNvPr>
          <p:cNvPicPr>
            <a:picLocks noChangeAspect="1"/>
          </p:cNvPicPr>
          <p:nvPr/>
        </p:nvPicPr>
        <p:blipFill>
          <a:blip r:embed="rId2"/>
          <a:stretch>
            <a:fillRect/>
          </a:stretch>
        </p:blipFill>
        <p:spPr>
          <a:xfrm>
            <a:off x="496119" y="2614315"/>
            <a:ext cx="2417638" cy="2075036"/>
          </a:xfrm>
          <a:prstGeom prst="rect">
            <a:avLst/>
          </a:prstGeom>
        </p:spPr>
      </p:pic>
      <p:sp>
        <p:nvSpPr>
          <p:cNvPr id="4" name="Text 0"/>
          <p:cNvSpPr/>
          <p:nvPr/>
        </p:nvSpPr>
        <p:spPr>
          <a:xfrm>
            <a:off x="4694932" y="444698"/>
            <a:ext cx="3957712" cy="151433"/>
          </a:xfrm>
          <a:prstGeom prst="rect">
            <a:avLst/>
          </a:prstGeom>
          <a:noFill/>
          <a:ln/>
        </p:spPr>
        <p:txBody>
          <a:bodyPr wrap="none" lIns="0" tIns="0" rIns="0" bIns="0" rtlCol="0" anchor="t"/>
          <a:lstStyle/>
          <a:p>
            <a:pPr algn="l" indent="0" marL="0">
              <a:lnSpc>
                <a:spcPct val="104000"/>
              </a:lnSpc>
              <a:buNone/>
            </a:pPr>
            <a:r>
              <a:rPr lang="en-US" sz="950" dirty="0">
                <a:solidFill>
                  <a:srgbClr val="2C2926"/>
                </a:solidFill>
                <a:latin typeface="Bricolage Grotesque SemiBold" pitchFamily="34" charset="0"/>
                <a:ea typeface="Bricolage Grotesque SemiBold" pitchFamily="34" charset="-122"/>
                <a:cs typeface="Bricolage Grotesque SemiBold" pitchFamily="34" charset="-120"/>
              </a:rPr>
              <a:t>Cubana — Pricing</a:t>
            </a:r>
            <a:endParaRPr lang="en-US" sz="950" dirty="0"/>
          </a:p>
        </p:txBody>
      </p:sp>
      <p:sp>
        <p:nvSpPr>
          <p:cNvPr id="5" name="Shape 1"/>
          <p:cNvSpPr/>
          <p:nvPr/>
        </p:nvSpPr>
        <p:spPr>
          <a:xfrm>
            <a:off x="4694932" y="681261"/>
            <a:ext cx="3957712" cy="977205"/>
          </a:xfrm>
          <a:prstGeom prst="roundRect">
            <a:avLst>
              <a:gd name="adj" fmla="val 4165"/>
            </a:avLst>
          </a:prstGeom>
          <a:noFill/>
          <a:ln w="4763">
            <a:solidFill>
              <a:srgbClr val="000000">
                <a:alpha val="8000"/>
              </a:srgbClr>
            </a:solidFill>
            <a:prstDash val="solid"/>
          </a:ln>
        </p:spPr>
      </p:sp>
      <p:sp>
        <p:nvSpPr>
          <p:cNvPr id="6" name="Shape 2"/>
          <p:cNvSpPr/>
          <p:nvPr/>
        </p:nvSpPr>
        <p:spPr>
          <a:xfrm>
            <a:off x="4694932" y="926753"/>
            <a:ext cx="3957712" cy="6057"/>
          </a:xfrm>
          <a:prstGeom prst="rect">
            <a:avLst/>
          </a:prstGeom>
          <a:solidFill>
            <a:srgbClr val="000000">
              <a:alpha val="8000"/>
            </a:srgbClr>
          </a:solidFill>
          <a:ln/>
        </p:spPr>
      </p:sp>
      <p:sp>
        <p:nvSpPr>
          <p:cNvPr id="7" name="Shape 3"/>
          <p:cNvSpPr/>
          <p:nvPr/>
        </p:nvSpPr>
        <p:spPr>
          <a:xfrm>
            <a:off x="4694932" y="1169863"/>
            <a:ext cx="3957712" cy="6057"/>
          </a:xfrm>
          <a:prstGeom prst="rect">
            <a:avLst/>
          </a:prstGeom>
          <a:solidFill>
            <a:srgbClr val="000000">
              <a:alpha val="8000"/>
            </a:srgbClr>
          </a:solidFill>
          <a:ln/>
        </p:spPr>
      </p:sp>
      <p:sp>
        <p:nvSpPr>
          <p:cNvPr id="8" name="Shape 4"/>
          <p:cNvSpPr/>
          <p:nvPr/>
        </p:nvSpPr>
        <p:spPr>
          <a:xfrm>
            <a:off x="4694932" y="1412974"/>
            <a:ext cx="3957712" cy="6057"/>
          </a:xfrm>
          <a:prstGeom prst="rect">
            <a:avLst/>
          </a:prstGeom>
          <a:solidFill>
            <a:srgbClr val="000000">
              <a:alpha val="8000"/>
            </a:srgbClr>
          </a:solidFill>
          <a:ln/>
        </p:spPr>
      </p:sp>
      <p:sp>
        <p:nvSpPr>
          <p:cNvPr id="9" name="Text 5"/>
          <p:cNvSpPr/>
          <p:nvPr/>
        </p:nvSpPr>
        <p:spPr>
          <a:xfrm>
            <a:off x="4797177" y="736178"/>
            <a:ext cx="1579141" cy="138038"/>
          </a:xfrm>
          <a:prstGeom prst="rect">
            <a:avLst/>
          </a:prstGeom>
          <a:noFill/>
          <a:ln/>
        </p:spPr>
        <p:txBody>
          <a:bodyPr wrap="none" lIns="0" tIns="0" rIns="0" bIns="0" rtlCol="0" anchor="t"/>
          <a:lstStyle/>
          <a:p>
            <a:pPr algn="l" indent="0" marL="0">
              <a:lnSpc>
                <a:spcPct val="119000"/>
              </a:lnSpc>
              <a:buNone/>
            </a:pPr>
            <a:r>
              <a:rPr lang="en-US" sz="750" b="1" dirty="0">
                <a:solidFill>
                  <a:srgbClr val="2C2926"/>
                </a:solidFill>
                <a:latin typeface="Inter Bold" pitchFamily="34" charset="0"/>
                <a:ea typeface="Inter Bold" pitchFamily="34" charset="-122"/>
                <a:cs typeface="Inter Bold" pitchFamily="34" charset="-120"/>
              </a:rPr>
              <a:t>Size</a:t>
            </a:r>
            <a:endParaRPr lang="en-US" sz="750" dirty="0"/>
          </a:p>
        </p:txBody>
      </p:sp>
      <p:sp>
        <p:nvSpPr>
          <p:cNvPr id="10" name="Text 6"/>
          <p:cNvSpPr/>
          <p:nvPr/>
        </p:nvSpPr>
        <p:spPr>
          <a:xfrm>
            <a:off x="6112892" y="736178"/>
            <a:ext cx="1579141" cy="138038"/>
          </a:xfrm>
          <a:prstGeom prst="rect">
            <a:avLst/>
          </a:prstGeom>
          <a:noFill/>
          <a:ln/>
        </p:spPr>
        <p:txBody>
          <a:bodyPr wrap="none" lIns="0" tIns="0" rIns="0" bIns="0" rtlCol="0" anchor="t"/>
          <a:lstStyle/>
          <a:p>
            <a:pPr algn="l" indent="0" marL="0">
              <a:lnSpc>
                <a:spcPct val="119000"/>
              </a:lnSpc>
              <a:buNone/>
            </a:pPr>
            <a:r>
              <a:rPr lang="en-US" sz="750" b="1" dirty="0">
                <a:solidFill>
                  <a:srgbClr val="2C2926"/>
                </a:solidFill>
                <a:latin typeface="Inter Bold" pitchFamily="34" charset="0"/>
                <a:ea typeface="Inter Bold" pitchFamily="34" charset="-122"/>
                <a:cs typeface="Inter Bold" pitchFamily="34" charset="-120"/>
              </a:rPr>
              <a:t>65 cm</a:t>
            </a:r>
            <a:endParaRPr lang="en-US" sz="750" dirty="0"/>
          </a:p>
        </p:txBody>
      </p:sp>
      <p:sp>
        <p:nvSpPr>
          <p:cNvPr id="11" name="Text 7"/>
          <p:cNvSpPr/>
          <p:nvPr/>
        </p:nvSpPr>
        <p:spPr>
          <a:xfrm>
            <a:off x="7428607" y="736178"/>
            <a:ext cx="1579141" cy="138038"/>
          </a:xfrm>
          <a:prstGeom prst="rect">
            <a:avLst/>
          </a:prstGeom>
          <a:noFill/>
          <a:ln/>
        </p:spPr>
        <p:txBody>
          <a:bodyPr wrap="none" lIns="0" tIns="0" rIns="0" bIns="0" rtlCol="0" anchor="t"/>
          <a:lstStyle/>
          <a:p>
            <a:pPr algn="l" indent="0" marL="0">
              <a:lnSpc>
                <a:spcPct val="119000"/>
              </a:lnSpc>
              <a:buNone/>
            </a:pPr>
            <a:r>
              <a:rPr lang="en-US" sz="750" b="1" dirty="0">
                <a:solidFill>
                  <a:srgbClr val="2C2926"/>
                </a:solidFill>
                <a:latin typeface="Inter Bold" pitchFamily="34" charset="0"/>
                <a:ea typeface="Inter Bold" pitchFamily="34" charset="-122"/>
                <a:cs typeface="Inter Bold" pitchFamily="34" charset="-120"/>
              </a:rPr>
              <a:t>45 cm</a:t>
            </a:r>
            <a:endParaRPr lang="en-US" sz="750" dirty="0"/>
          </a:p>
        </p:txBody>
      </p:sp>
      <p:sp>
        <p:nvSpPr>
          <p:cNvPr id="12" name="Text 8"/>
          <p:cNvSpPr/>
          <p:nvPr/>
        </p:nvSpPr>
        <p:spPr>
          <a:xfrm>
            <a:off x="4797177" y="979289"/>
            <a:ext cx="1579141" cy="138038"/>
          </a:xfrm>
          <a:prstGeom prst="rect">
            <a:avLst/>
          </a:prstGeom>
          <a:noFill/>
          <a:ln/>
        </p:spPr>
        <p:txBody>
          <a:bodyPr wrap="none" lIns="0" tIns="0" rIns="0" bIns="0" rtlCol="0" anchor="t"/>
          <a:lstStyle/>
          <a:p>
            <a:pPr algn="l" indent="0" marL="0">
              <a:lnSpc>
                <a:spcPct val="119000"/>
              </a:lnSpc>
              <a:buNone/>
            </a:pPr>
            <a:r>
              <a:rPr lang="en-US" sz="750" dirty="0">
                <a:solidFill>
                  <a:srgbClr val="2C2926"/>
                </a:solidFill>
                <a:latin typeface="Inter" pitchFamily="34" charset="0"/>
                <a:ea typeface="Inter" pitchFamily="34" charset="-122"/>
                <a:cs typeface="Inter" pitchFamily="34" charset="-120"/>
              </a:rPr>
              <a:t>2 mm</a:t>
            </a:r>
            <a:endParaRPr lang="en-US" sz="750" dirty="0"/>
          </a:p>
        </p:txBody>
      </p:sp>
      <p:sp>
        <p:nvSpPr>
          <p:cNvPr id="13" name="Text 9"/>
          <p:cNvSpPr/>
          <p:nvPr/>
        </p:nvSpPr>
        <p:spPr>
          <a:xfrm>
            <a:off x="6112892" y="979289"/>
            <a:ext cx="1579141" cy="138038"/>
          </a:xfrm>
          <a:prstGeom prst="rect">
            <a:avLst/>
          </a:prstGeom>
          <a:noFill/>
          <a:ln/>
        </p:spPr>
        <p:txBody>
          <a:bodyPr wrap="none" lIns="0" tIns="0" rIns="0" bIns="0" rtlCol="0" anchor="t"/>
          <a:lstStyle/>
          <a:p>
            <a:pPr algn="l" indent="0" marL="0">
              <a:lnSpc>
                <a:spcPct val="119000"/>
              </a:lnSpc>
              <a:buNone/>
            </a:pPr>
            <a:r>
              <a:rPr lang="en-US" sz="750" dirty="0">
                <a:solidFill>
                  <a:srgbClr val="2C2926"/>
                </a:solidFill>
                <a:latin typeface="Inter" pitchFamily="34" charset="0"/>
                <a:ea typeface="Inter" pitchFamily="34" charset="-122"/>
                <a:cs typeface="Inter" pitchFamily="34" charset="-120"/>
              </a:rPr>
              <a:t>$150,000</a:t>
            </a:r>
            <a:endParaRPr lang="en-US" sz="750" dirty="0"/>
          </a:p>
        </p:txBody>
      </p:sp>
      <p:sp>
        <p:nvSpPr>
          <p:cNvPr id="14" name="Text 10"/>
          <p:cNvSpPr/>
          <p:nvPr/>
        </p:nvSpPr>
        <p:spPr>
          <a:xfrm>
            <a:off x="7428607" y="979289"/>
            <a:ext cx="1579141" cy="138038"/>
          </a:xfrm>
          <a:prstGeom prst="rect">
            <a:avLst/>
          </a:prstGeom>
          <a:noFill/>
          <a:ln/>
        </p:spPr>
        <p:txBody>
          <a:bodyPr wrap="none" lIns="0" tIns="0" rIns="0" bIns="0" rtlCol="0" anchor="t"/>
          <a:lstStyle/>
          <a:p>
            <a:pPr algn="l" indent="0" marL="0">
              <a:lnSpc>
                <a:spcPct val="119000"/>
              </a:lnSpc>
              <a:buNone/>
            </a:pPr>
            <a:r>
              <a:rPr lang="en-US" sz="750" dirty="0">
                <a:solidFill>
                  <a:srgbClr val="2C2926"/>
                </a:solidFill>
                <a:latin typeface="Inter" pitchFamily="34" charset="0"/>
                <a:ea typeface="Inter" pitchFamily="34" charset="-122"/>
                <a:cs typeface="Inter" pitchFamily="34" charset="-120"/>
              </a:rPr>
              <a:t>$150,000</a:t>
            </a:r>
            <a:endParaRPr lang="en-US" sz="750" dirty="0"/>
          </a:p>
        </p:txBody>
      </p:sp>
      <p:sp>
        <p:nvSpPr>
          <p:cNvPr id="15" name="Text 11"/>
          <p:cNvSpPr/>
          <p:nvPr/>
        </p:nvSpPr>
        <p:spPr>
          <a:xfrm>
            <a:off x="4797177" y="1222400"/>
            <a:ext cx="1579141" cy="138038"/>
          </a:xfrm>
          <a:prstGeom prst="rect">
            <a:avLst/>
          </a:prstGeom>
          <a:noFill/>
          <a:ln/>
        </p:spPr>
        <p:txBody>
          <a:bodyPr wrap="none" lIns="0" tIns="0" rIns="0" bIns="0" rtlCol="0" anchor="t"/>
          <a:lstStyle/>
          <a:p>
            <a:pPr algn="l" indent="0" marL="0">
              <a:lnSpc>
                <a:spcPct val="119000"/>
              </a:lnSpc>
              <a:buNone/>
            </a:pPr>
            <a:r>
              <a:rPr lang="en-US" sz="750" dirty="0">
                <a:solidFill>
                  <a:srgbClr val="2C2926"/>
                </a:solidFill>
                <a:latin typeface="Inter" pitchFamily="34" charset="0"/>
                <a:ea typeface="Inter" pitchFamily="34" charset="-122"/>
                <a:cs typeface="Inter" pitchFamily="34" charset="-120"/>
              </a:rPr>
              <a:t>4 mm</a:t>
            </a:r>
            <a:endParaRPr lang="en-US" sz="750" dirty="0"/>
          </a:p>
        </p:txBody>
      </p:sp>
      <p:sp>
        <p:nvSpPr>
          <p:cNvPr id="16" name="Text 12"/>
          <p:cNvSpPr/>
          <p:nvPr/>
        </p:nvSpPr>
        <p:spPr>
          <a:xfrm>
            <a:off x="6112892" y="1222400"/>
            <a:ext cx="1579141" cy="138038"/>
          </a:xfrm>
          <a:prstGeom prst="rect">
            <a:avLst/>
          </a:prstGeom>
          <a:noFill/>
          <a:ln/>
        </p:spPr>
        <p:txBody>
          <a:bodyPr wrap="none" lIns="0" tIns="0" rIns="0" bIns="0" rtlCol="0" anchor="t"/>
          <a:lstStyle/>
          <a:p>
            <a:pPr algn="l" indent="0" marL="0">
              <a:lnSpc>
                <a:spcPct val="119000"/>
              </a:lnSpc>
              <a:buNone/>
            </a:pPr>
            <a:r>
              <a:rPr lang="en-US" sz="750" dirty="0">
                <a:solidFill>
                  <a:srgbClr val="2C2926"/>
                </a:solidFill>
                <a:latin typeface="Inter" pitchFamily="34" charset="0"/>
                <a:ea typeface="Inter" pitchFamily="34" charset="-122"/>
                <a:cs typeface="Inter" pitchFamily="34" charset="-120"/>
              </a:rPr>
              <a:t>$200,000</a:t>
            </a:r>
            <a:endParaRPr lang="en-US" sz="750" dirty="0"/>
          </a:p>
        </p:txBody>
      </p:sp>
      <p:sp>
        <p:nvSpPr>
          <p:cNvPr id="17" name="Text 13"/>
          <p:cNvSpPr/>
          <p:nvPr/>
        </p:nvSpPr>
        <p:spPr>
          <a:xfrm>
            <a:off x="7428607" y="1222400"/>
            <a:ext cx="1579141" cy="138038"/>
          </a:xfrm>
          <a:prstGeom prst="rect">
            <a:avLst/>
          </a:prstGeom>
          <a:noFill/>
          <a:ln/>
        </p:spPr>
        <p:txBody>
          <a:bodyPr wrap="none" lIns="0" tIns="0" rIns="0" bIns="0" rtlCol="0" anchor="t"/>
          <a:lstStyle/>
          <a:p>
            <a:pPr algn="l" indent="0" marL="0">
              <a:lnSpc>
                <a:spcPct val="119000"/>
              </a:lnSpc>
              <a:buNone/>
            </a:pPr>
            <a:r>
              <a:rPr lang="en-US" sz="750" dirty="0">
                <a:solidFill>
                  <a:srgbClr val="2C2926"/>
                </a:solidFill>
                <a:latin typeface="Inter" pitchFamily="34" charset="0"/>
                <a:ea typeface="Inter" pitchFamily="34" charset="-122"/>
                <a:cs typeface="Inter" pitchFamily="34" charset="-120"/>
              </a:rPr>
              <a:t>—</a:t>
            </a:r>
            <a:endParaRPr lang="en-US" sz="750" dirty="0"/>
          </a:p>
        </p:txBody>
      </p:sp>
      <p:sp>
        <p:nvSpPr>
          <p:cNvPr id="18" name="Text 14"/>
          <p:cNvSpPr/>
          <p:nvPr/>
        </p:nvSpPr>
        <p:spPr>
          <a:xfrm>
            <a:off x="4797177" y="1465511"/>
            <a:ext cx="1579141" cy="138038"/>
          </a:xfrm>
          <a:prstGeom prst="rect">
            <a:avLst/>
          </a:prstGeom>
          <a:noFill/>
          <a:ln/>
        </p:spPr>
        <p:txBody>
          <a:bodyPr wrap="none" lIns="0" tIns="0" rIns="0" bIns="0" rtlCol="0" anchor="t"/>
          <a:lstStyle/>
          <a:p>
            <a:pPr algn="l" indent="0" marL="0">
              <a:lnSpc>
                <a:spcPct val="119000"/>
              </a:lnSpc>
              <a:buNone/>
            </a:pPr>
            <a:r>
              <a:rPr lang="en-US" sz="750" dirty="0">
                <a:solidFill>
                  <a:srgbClr val="2C2926"/>
                </a:solidFill>
                <a:latin typeface="Inter" pitchFamily="34" charset="0"/>
                <a:ea typeface="Inter" pitchFamily="34" charset="-122"/>
                <a:cs typeface="Inter" pitchFamily="34" charset="-120"/>
              </a:rPr>
              <a:t>6 mm</a:t>
            </a:r>
            <a:endParaRPr lang="en-US" sz="750" dirty="0"/>
          </a:p>
        </p:txBody>
      </p:sp>
      <p:sp>
        <p:nvSpPr>
          <p:cNvPr id="19" name="Text 15"/>
          <p:cNvSpPr/>
          <p:nvPr/>
        </p:nvSpPr>
        <p:spPr>
          <a:xfrm>
            <a:off x="6112892" y="1465511"/>
            <a:ext cx="1579141" cy="138038"/>
          </a:xfrm>
          <a:prstGeom prst="rect">
            <a:avLst/>
          </a:prstGeom>
          <a:noFill/>
          <a:ln/>
        </p:spPr>
        <p:txBody>
          <a:bodyPr wrap="none" lIns="0" tIns="0" rIns="0" bIns="0" rtlCol="0" anchor="t"/>
          <a:lstStyle/>
          <a:p>
            <a:pPr algn="l" indent="0" marL="0">
              <a:lnSpc>
                <a:spcPct val="119000"/>
              </a:lnSpc>
              <a:buNone/>
            </a:pPr>
            <a:r>
              <a:rPr lang="en-US" sz="750" dirty="0">
                <a:solidFill>
                  <a:srgbClr val="2C2926"/>
                </a:solidFill>
                <a:latin typeface="Inter" pitchFamily="34" charset="0"/>
                <a:ea typeface="Inter" pitchFamily="34" charset="-122"/>
                <a:cs typeface="Inter" pitchFamily="34" charset="-120"/>
              </a:rPr>
              <a:t>$290,000</a:t>
            </a:r>
            <a:endParaRPr lang="en-US" sz="750" dirty="0"/>
          </a:p>
        </p:txBody>
      </p:sp>
      <p:sp>
        <p:nvSpPr>
          <p:cNvPr id="20" name="Text 16"/>
          <p:cNvSpPr/>
          <p:nvPr/>
        </p:nvSpPr>
        <p:spPr>
          <a:xfrm>
            <a:off x="7428607" y="1465511"/>
            <a:ext cx="1579141" cy="138038"/>
          </a:xfrm>
          <a:prstGeom prst="rect">
            <a:avLst/>
          </a:prstGeom>
          <a:noFill/>
          <a:ln/>
        </p:spPr>
        <p:txBody>
          <a:bodyPr wrap="none" lIns="0" tIns="0" rIns="0" bIns="0" rtlCol="0" anchor="t"/>
          <a:lstStyle/>
          <a:p>
            <a:pPr algn="l" indent="0" marL="0">
              <a:lnSpc>
                <a:spcPct val="119000"/>
              </a:lnSpc>
              <a:buNone/>
            </a:pPr>
            <a:r>
              <a:rPr lang="en-US" sz="750" dirty="0">
                <a:solidFill>
                  <a:srgbClr val="2C2926"/>
                </a:solidFill>
                <a:latin typeface="Inter" pitchFamily="34" charset="0"/>
                <a:ea typeface="Inter" pitchFamily="34" charset="-122"/>
                <a:cs typeface="Inter" pitchFamily="34" charset="-120"/>
              </a:rPr>
              <a:t>—</a:t>
            </a:r>
            <a:endParaRPr lang="en-US" sz="750" dirty="0"/>
          </a:p>
        </p:txBody>
      </p:sp>
      <p:sp>
        <p:nvSpPr>
          <p:cNvPr id="21" name="Shape 17"/>
          <p:cNvSpPr/>
          <p:nvPr/>
        </p:nvSpPr>
        <p:spPr>
          <a:xfrm>
            <a:off x="4694932" y="1743596"/>
            <a:ext cx="3957712" cy="322585"/>
          </a:xfrm>
          <a:prstGeom prst="roundRect">
            <a:avLst>
              <a:gd name="adj" fmla="val 12618"/>
            </a:avLst>
          </a:prstGeom>
          <a:solidFill>
            <a:srgbClr val="F8ECD3"/>
          </a:solidFill>
          <a:ln/>
        </p:spPr>
      </p:sp>
      <p:pic>
        <p:nvPicPr>
          <p:cNvPr id="22" name="Image 2" descr="preencoded.png">    </p:cNvPr>
          <p:cNvPicPr>
            <a:picLocks noChangeAspect="1"/>
          </p:cNvPicPr>
          <p:nvPr/>
        </p:nvPicPr>
        <p:blipFill>
          <a:blip r:embed="rId3"/>
          <a:stretch>
            <a:fillRect/>
          </a:stretch>
        </p:blipFill>
        <p:spPr>
          <a:xfrm>
            <a:off x="4791819" y="1858640"/>
            <a:ext cx="121072" cy="96887"/>
          </a:xfrm>
          <a:prstGeom prst="rect">
            <a:avLst/>
          </a:prstGeom>
        </p:spPr>
      </p:pic>
      <p:sp>
        <p:nvSpPr>
          <p:cNvPr id="23" name="Text 18"/>
          <p:cNvSpPr/>
          <p:nvPr/>
        </p:nvSpPr>
        <p:spPr>
          <a:xfrm>
            <a:off x="5009778" y="1835869"/>
            <a:ext cx="4003179" cy="138038"/>
          </a:xfrm>
          <a:prstGeom prst="rect">
            <a:avLst/>
          </a:prstGeom>
          <a:noFill/>
          <a:ln/>
        </p:spPr>
        <p:txBody>
          <a:bodyPr wrap="none" lIns="0" tIns="0" rIns="0" bIns="0" rtlCol="0" anchor="t"/>
          <a:lstStyle/>
          <a:p>
            <a:pPr algn="l" indent="0" marL="0">
              <a:lnSpc>
                <a:spcPct val="119000"/>
              </a:lnSpc>
              <a:buNone/>
            </a:pPr>
            <a:r>
              <a:rPr lang="en-US" sz="750" dirty="0">
                <a:solidFill>
                  <a:srgbClr val="000000"/>
                </a:solidFill>
                <a:latin typeface="Inter" pitchFamily="34" charset="0"/>
                <a:ea typeface="Inter" pitchFamily="34" charset="-122"/>
                <a:cs typeface="Inter" pitchFamily="34" charset="-120"/>
              </a:rPr>
              <a:t>All chains are stamped 18K and include a lifetime guarantee certificate.</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457646"/>
            <a:ext cx="8151763" cy="310083"/>
          </a:xfrm>
          <a:prstGeom prst="rect">
            <a:avLst/>
          </a:prstGeom>
          <a:noFill/>
          <a:ln/>
        </p:spPr>
        <p:txBody>
          <a:bodyPr wrap="none" lIns="0" tIns="0" rIns="0" bIns="0" rtlCol="0" anchor="t"/>
          <a:lstStyle/>
          <a:p>
            <a:pPr algn="l" indent="0" marL="0">
              <a:lnSpc>
                <a:spcPct val="104000"/>
              </a:lnSpc>
              <a:buNone/>
            </a:pPr>
            <a:r>
              <a:rPr lang="en-US" sz="1950" dirty="0">
                <a:solidFill>
                  <a:srgbClr val="2C2926"/>
                </a:solidFill>
                <a:latin typeface="Bricolage Grotesque SemiBold" pitchFamily="34" charset="0"/>
                <a:ea typeface="Bricolage Grotesque SemiBold" pitchFamily="34" charset="-122"/>
                <a:cs typeface="Bricolage Grotesque SemiBold" pitchFamily="34" charset="-120"/>
              </a:rPr>
              <a:t>Carter </a:t>
            </a:r>
            <a:pPr algn="l" indent="0" marL="0">
              <a:lnSpc>
                <a:spcPct val="104000"/>
              </a:lnSpc>
              <a:buNone/>
            </a:pPr>
            <a:r>
              <a:rPr lang="en-US" sz="1950" dirty="0">
                <a:solidFill>
                  <a:srgbClr val="D4A017"/>
                </a:solidFill>
                <a:latin typeface="Bricolage Grotesque SemiBold" pitchFamily="34" charset="0"/>
                <a:ea typeface="Bricolage Grotesque SemiBold" pitchFamily="34" charset="-122"/>
                <a:cs typeface="Bricolage Grotesque SemiBold" pitchFamily="34" charset="-120"/>
              </a:rPr>
              <a:t>Chain</a:t>
            </a:r>
            <a:endParaRPr lang="en-US" sz="1950" dirty="0"/>
          </a:p>
        </p:txBody>
      </p:sp>
      <p:sp>
        <p:nvSpPr>
          <p:cNvPr id="3" name="Text 1"/>
          <p:cNvSpPr/>
          <p:nvPr/>
        </p:nvSpPr>
        <p:spPr>
          <a:xfrm>
            <a:off x="496119" y="1015752"/>
            <a:ext cx="8151763"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C2926"/>
                </a:solidFill>
                <a:latin typeface="Inter" pitchFamily="34" charset="0"/>
                <a:ea typeface="Inter" pitchFamily="34" charset="-122"/>
                <a:cs typeface="Inter" pitchFamily="34" charset="-120"/>
              </a:rPr>
              <a:t>The Carter chain delivers refined elegance with its distinctive alternating flat and twisted links. This design creates a beautiful play of light and shadow along the neckline, making it equally at home with casual outfits and formal wear. A perennial favorite for both men and women who appreciate understated sophistication.</a:t>
            </a:r>
            <a:endParaRPr lang="en-US" sz="950" dirty="0"/>
          </a:p>
        </p:txBody>
      </p:sp>
      <p:pic>
        <p:nvPicPr>
          <p:cNvPr id="4" name="Image 0" descr="preencoded.png">    </p:cNvPr>
          <p:cNvPicPr>
            <a:picLocks noChangeAspect="1"/>
          </p:cNvPicPr>
          <p:nvPr/>
        </p:nvPicPr>
        <p:blipFill>
          <a:blip r:embed="rId1"/>
          <a:stretch>
            <a:fillRect/>
          </a:stretch>
        </p:blipFill>
        <p:spPr>
          <a:xfrm>
            <a:off x="496119" y="1890192"/>
            <a:ext cx="3204046" cy="2656061"/>
          </a:xfrm>
          <a:prstGeom prst="rect">
            <a:avLst/>
          </a:prstGeom>
        </p:spPr>
      </p:pic>
      <p:pic>
        <p:nvPicPr>
          <p:cNvPr id="5" name="Image 1" descr="preencoded.png">    </p:cNvPr>
          <p:cNvPicPr>
            <a:picLocks noChangeAspect="1"/>
          </p:cNvPicPr>
          <p:nvPr/>
        </p:nvPicPr>
        <p:blipFill>
          <a:blip r:embed="rId2"/>
          <a:stretch>
            <a:fillRect/>
          </a:stretch>
        </p:blipFill>
        <p:spPr>
          <a:xfrm>
            <a:off x="4728046" y="1890192"/>
            <a:ext cx="2671018" cy="265613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65</Slides>
  <Notes>65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65</vt:i4>
      </vt:variant>
    </vt:vector>
  </HeadingPairs>
  <TitlesOfParts>
    <vt:vector size="6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2026-08-16T04:23:25Z</dcterms:created>
  <dcterms:modified xsi:type="dcterms:W3CDTF">2026-08-16T04:23:25Z</dcterms:modified>
</cp:coreProperties>
</file>